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League Spartan" charset="1" panose="00000800000000000000"/>
      <p:regular r:id="rId16"/>
    </p:embeddedFont>
    <p:embeddedFont>
      <p:font typeface="Roboto Bold" charset="1" panose="02000000000000000000"/>
      <p:regular r:id="rId17"/>
    </p:embeddedFont>
    <p:embeddedFont>
      <p:font typeface="Poppins" charset="1" panose="00000500000000000000"/>
      <p:regular r:id="rId18"/>
    </p:embeddedFont>
    <p:embeddedFont>
      <p:font typeface="Roboto" charset="1" panose="02000000000000000000"/>
      <p:regular r:id="rId19"/>
    </p:embeddedFont>
    <p:embeddedFont>
      <p:font typeface="Poppins Italics" charset="1" panose="00000500000000000000"/>
      <p:regular r:id="rId20"/>
    </p:embeddedFont>
    <p:embeddedFont>
      <p:font typeface="Poppins Bold Italics" charset="1" panose="00000800000000000000"/>
      <p:regular r:id="rId21"/>
    </p:embeddedFont>
    <p:embeddedFont>
      <p:font typeface="Archivo Black" charset="1" panose="020B0A03020202020B04"/>
      <p:regular r:id="rId22"/>
    </p:embeddedFont>
    <p:embeddedFont>
      <p:font typeface="Poppins Bold" charset="1" panose="000008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12.png>
</file>

<file path=ppt/media/image13.jpeg>
</file>

<file path=ppt/media/image14.png>
</file>

<file path=ppt/media/image15.png>
</file>

<file path=ppt/media/image16.jpeg>
</file>

<file path=ppt/media/image17.png>
</file>

<file path=ppt/media/image18.jpeg>
</file>

<file path=ppt/media/image2.png>
</file>

<file path=ppt/media/image3.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 Id="rId5" Target="../media/image16.jpeg" Type="http://schemas.openxmlformats.org/officeDocument/2006/relationships/image"/><Relationship Id="rId6"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4220957" y="4506120"/>
            <a:ext cx="9846085" cy="1418823"/>
          </a:xfrm>
          <a:prstGeom prst="rect">
            <a:avLst/>
          </a:prstGeom>
        </p:spPr>
        <p:txBody>
          <a:bodyPr anchor="t" rtlCol="false" tIns="0" lIns="0" bIns="0" rIns="0">
            <a:spAutoFit/>
          </a:bodyPr>
          <a:lstStyle/>
          <a:p>
            <a:pPr algn="ctr">
              <a:lnSpc>
                <a:spcPts val="11572"/>
              </a:lnSpc>
            </a:pPr>
            <a:r>
              <a:rPr lang="en-US" b="true" sz="8265">
                <a:solidFill>
                  <a:srgbClr val="004AAD"/>
                </a:solidFill>
                <a:latin typeface="League Spartan"/>
                <a:ea typeface="League Spartan"/>
                <a:cs typeface="League Spartan"/>
                <a:sym typeface="League Spartan"/>
              </a:rPr>
              <a:t>ALERT SYSTEM</a:t>
            </a:r>
          </a:p>
        </p:txBody>
      </p:sp>
      <p:grpSp>
        <p:nvGrpSpPr>
          <p:cNvPr name="Group 4" id="4"/>
          <p:cNvGrpSpPr/>
          <p:nvPr/>
        </p:nvGrpSpPr>
        <p:grpSpPr>
          <a:xfrm rot="0">
            <a:off x="-1130300" y="4057750"/>
            <a:ext cx="3086100" cy="2171499"/>
            <a:chOff x="0" y="0"/>
            <a:chExt cx="812800" cy="571917"/>
          </a:xfrm>
        </p:grpSpPr>
        <p:sp>
          <p:nvSpPr>
            <p:cNvPr name="Freeform 5" id="5"/>
            <p:cNvSpPr/>
            <p:nvPr/>
          </p:nvSpPr>
          <p:spPr>
            <a:xfrm flipH="false" flipV="false" rot="0">
              <a:off x="0" y="0"/>
              <a:ext cx="812800" cy="571917"/>
            </a:xfrm>
            <a:custGeom>
              <a:avLst/>
              <a:gdLst/>
              <a:ahLst/>
              <a:cxnLst/>
              <a:rect r="r" b="b" t="t" l="l"/>
              <a:pathLst>
                <a:path h="571917" w="812800">
                  <a:moveTo>
                    <a:pt x="609600" y="0"/>
                  </a:moveTo>
                  <a:cubicBezTo>
                    <a:pt x="721824" y="0"/>
                    <a:pt x="812800" y="128028"/>
                    <a:pt x="812800" y="285959"/>
                  </a:cubicBezTo>
                  <a:cubicBezTo>
                    <a:pt x="812800" y="443889"/>
                    <a:pt x="721824" y="571917"/>
                    <a:pt x="609600" y="571917"/>
                  </a:cubicBezTo>
                  <a:lnTo>
                    <a:pt x="203200" y="571917"/>
                  </a:lnTo>
                  <a:cubicBezTo>
                    <a:pt x="90976" y="571917"/>
                    <a:pt x="0" y="443889"/>
                    <a:pt x="0" y="285959"/>
                  </a:cubicBezTo>
                  <a:cubicBezTo>
                    <a:pt x="0" y="128028"/>
                    <a:pt x="90976" y="0"/>
                    <a:pt x="203200" y="0"/>
                  </a:cubicBezTo>
                  <a:close/>
                </a:path>
              </a:pathLst>
            </a:custGeom>
            <a:solidFill>
              <a:srgbClr val="004AAD"/>
            </a:solidFill>
          </p:spPr>
        </p:sp>
        <p:sp>
          <p:nvSpPr>
            <p:cNvPr name="TextBox 6" id="6"/>
            <p:cNvSpPr txBox="true"/>
            <p:nvPr/>
          </p:nvSpPr>
          <p:spPr>
            <a:xfrm>
              <a:off x="0" y="-47625"/>
              <a:ext cx="812800" cy="619542"/>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6004318" y="2259009"/>
            <a:ext cx="6414506" cy="2102720"/>
          </a:xfrm>
          <a:prstGeom prst="rect">
            <a:avLst/>
          </a:prstGeom>
        </p:spPr>
        <p:txBody>
          <a:bodyPr anchor="t" rtlCol="false" tIns="0" lIns="0" bIns="0" rIns="0">
            <a:spAutoFit/>
          </a:bodyPr>
          <a:lstStyle/>
          <a:p>
            <a:pPr algn="ctr">
              <a:lnSpc>
                <a:spcPts val="8441"/>
              </a:lnSpc>
            </a:pPr>
            <a:r>
              <a:rPr lang="en-US" b="true" sz="6029">
                <a:solidFill>
                  <a:srgbClr val="303642"/>
                </a:solidFill>
                <a:latin typeface="Roboto Bold"/>
                <a:ea typeface="Roboto Bold"/>
                <a:cs typeface="Roboto Bold"/>
                <a:sym typeface="Roboto Bold"/>
              </a:rPr>
              <a:t>ROAD ACCIDENT DETECTION AND</a:t>
            </a:r>
          </a:p>
        </p:txBody>
      </p:sp>
      <p:sp>
        <p:nvSpPr>
          <p:cNvPr name="TextBox 8" id="8"/>
          <p:cNvSpPr txBox="true"/>
          <p:nvPr/>
        </p:nvSpPr>
        <p:spPr>
          <a:xfrm rot="0">
            <a:off x="4880587" y="5852404"/>
            <a:ext cx="8526827" cy="400870"/>
          </a:xfrm>
          <a:prstGeom prst="rect">
            <a:avLst/>
          </a:prstGeom>
        </p:spPr>
        <p:txBody>
          <a:bodyPr anchor="t" rtlCol="false" tIns="0" lIns="0" bIns="0" rIns="0">
            <a:spAutoFit/>
          </a:bodyPr>
          <a:lstStyle/>
          <a:p>
            <a:pPr algn="ctr">
              <a:lnSpc>
                <a:spcPts val="3107"/>
              </a:lnSpc>
              <a:spcBef>
                <a:spcPct val="0"/>
              </a:spcBef>
            </a:pPr>
            <a:r>
              <a:rPr lang="en-US" sz="2219">
                <a:solidFill>
                  <a:srgbClr val="303642"/>
                </a:solidFill>
                <a:latin typeface="Poppins"/>
                <a:ea typeface="Poppins"/>
                <a:cs typeface="Poppins"/>
                <a:sym typeface="Poppins"/>
              </a:rPr>
              <a:t>Using sensors and IOT for Real-Time Response </a:t>
            </a:r>
          </a:p>
        </p:txBody>
      </p:sp>
      <p:grpSp>
        <p:nvGrpSpPr>
          <p:cNvPr name="Group 9" id="9"/>
          <p:cNvGrpSpPr/>
          <p:nvPr/>
        </p:nvGrpSpPr>
        <p:grpSpPr>
          <a:xfrm rot="0">
            <a:off x="16467343" y="4057750"/>
            <a:ext cx="3086100" cy="2171499"/>
            <a:chOff x="0" y="0"/>
            <a:chExt cx="812800" cy="571917"/>
          </a:xfrm>
        </p:grpSpPr>
        <p:sp>
          <p:nvSpPr>
            <p:cNvPr name="Freeform 10" id="10"/>
            <p:cNvSpPr/>
            <p:nvPr/>
          </p:nvSpPr>
          <p:spPr>
            <a:xfrm flipH="false" flipV="false" rot="0">
              <a:off x="0" y="0"/>
              <a:ext cx="812800" cy="571917"/>
            </a:xfrm>
            <a:custGeom>
              <a:avLst/>
              <a:gdLst/>
              <a:ahLst/>
              <a:cxnLst/>
              <a:rect r="r" b="b" t="t" l="l"/>
              <a:pathLst>
                <a:path h="571917" w="812800">
                  <a:moveTo>
                    <a:pt x="609600" y="0"/>
                  </a:moveTo>
                  <a:cubicBezTo>
                    <a:pt x="721824" y="0"/>
                    <a:pt x="812800" y="128028"/>
                    <a:pt x="812800" y="285959"/>
                  </a:cubicBezTo>
                  <a:cubicBezTo>
                    <a:pt x="812800" y="443889"/>
                    <a:pt x="721824" y="571917"/>
                    <a:pt x="609600" y="571917"/>
                  </a:cubicBezTo>
                  <a:lnTo>
                    <a:pt x="203200" y="571917"/>
                  </a:lnTo>
                  <a:cubicBezTo>
                    <a:pt x="90976" y="571917"/>
                    <a:pt x="0" y="443889"/>
                    <a:pt x="0" y="285959"/>
                  </a:cubicBezTo>
                  <a:cubicBezTo>
                    <a:pt x="0" y="128028"/>
                    <a:pt x="90976" y="0"/>
                    <a:pt x="203200" y="0"/>
                  </a:cubicBezTo>
                  <a:close/>
                </a:path>
              </a:pathLst>
            </a:custGeom>
            <a:solidFill>
              <a:srgbClr val="004AAD"/>
            </a:solidFill>
          </p:spPr>
        </p:sp>
        <p:sp>
          <p:nvSpPr>
            <p:cNvPr name="TextBox 11" id="11"/>
            <p:cNvSpPr txBox="true"/>
            <p:nvPr/>
          </p:nvSpPr>
          <p:spPr>
            <a:xfrm>
              <a:off x="0" y="-47625"/>
              <a:ext cx="812800" cy="619542"/>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702328" y="3895725"/>
            <a:ext cx="5245100" cy="1332778"/>
            <a:chOff x="0" y="0"/>
            <a:chExt cx="1381426" cy="351020"/>
          </a:xfrm>
        </p:grpSpPr>
        <p:sp>
          <p:nvSpPr>
            <p:cNvPr name="Freeform 4" id="4"/>
            <p:cNvSpPr/>
            <p:nvPr/>
          </p:nvSpPr>
          <p:spPr>
            <a:xfrm flipH="false" flipV="false" rot="0">
              <a:off x="0" y="0"/>
              <a:ext cx="1381426" cy="351020"/>
            </a:xfrm>
            <a:custGeom>
              <a:avLst/>
              <a:gdLst/>
              <a:ahLst/>
              <a:cxnLst/>
              <a:rect r="r" b="b" t="t" l="l"/>
              <a:pathLst>
                <a:path h="351020" w="1381426">
                  <a:moveTo>
                    <a:pt x="75277" y="0"/>
                  </a:moveTo>
                  <a:lnTo>
                    <a:pt x="1306148" y="0"/>
                  </a:lnTo>
                  <a:cubicBezTo>
                    <a:pt x="1326113" y="0"/>
                    <a:pt x="1345260" y="7931"/>
                    <a:pt x="1359377" y="22048"/>
                  </a:cubicBezTo>
                  <a:cubicBezTo>
                    <a:pt x="1373495" y="36166"/>
                    <a:pt x="1381426" y="55313"/>
                    <a:pt x="1381426" y="75277"/>
                  </a:cubicBezTo>
                  <a:lnTo>
                    <a:pt x="1381426" y="275742"/>
                  </a:lnTo>
                  <a:cubicBezTo>
                    <a:pt x="1381426" y="295707"/>
                    <a:pt x="1373495" y="314854"/>
                    <a:pt x="1359377" y="328971"/>
                  </a:cubicBezTo>
                  <a:cubicBezTo>
                    <a:pt x="1345260" y="343089"/>
                    <a:pt x="1326113" y="351020"/>
                    <a:pt x="1306148" y="351020"/>
                  </a:cubicBezTo>
                  <a:lnTo>
                    <a:pt x="75277" y="351020"/>
                  </a:lnTo>
                  <a:cubicBezTo>
                    <a:pt x="55313" y="351020"/>
                    <a:pt x="36166" y="343089"/>
                    <a:pt x="22048" y="328971"/>
                  </a:cubicBezTo>
                  <a:cubicBezTo>
                    <a:pt x="7931" y="314854"/>
                    <a:pt x="0" y="295707"/>
                    <a:pt x="0" y="275742"/>
                  </a:cubicBezTo>
                  <a:lnTo>
                    <a:pt x="0" y="75277"/>
                  </a:lnTo>
                  <a:cubicBezTo>
                    <a:pt x="0" y="55313"/>
                    <a:pt x="7931" y="36166"/>
                    <a:pt x="22048" y="22048"/>
                  </a:cubicBezTo>
                  <a:cubicBezTo>
                    <a:pt x="36166" y="7931"/>
                    <a:pt x="55313" y="0"/>
                    <a:pt x="75277" y="0"/>
                  </a:cubicBezTo>
                  <a:close/>
                </a:path>
              </a:pathLst>
            </a:custGeom>
            <a:solidFill>
              <a:srgbClr val="004AAD"/>
            </a:solidFill>
          </p:spPr>
        </p:sp>
        <p:sp>
          <p:nvSpPr>
            <p:cNvPr name="TextBox 5" id="5"/>
            <p:cNvSpPr txBox="true"/>
            <p:nvPr/>
          </p:nvSpPr>
          <p:spPr>
            <a:xfrm>
              <a:off x="0" y="-47625"/>
              <a:ext cx="1381426" cy="3986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3745228" y="3810722"/>
            <a:ext cx="5118100" cy="1332778"/>
            <a:chOff x="0" y="0"/>
            <a:chExt cx="1347977" cy="351020"/>
          </a:xfrm>
        </p:grpSpPr>
        <p:sp>
          <p:nvSpPr>
            <p:cNvPr name="Freeform 7" id="7"/>
            <p:cNvSpPr/>
            <p:nvPr/>
          </p:nvSpPr>
          <p:spPr>
            <a:xfrm flipH="false" flipV="false" rot="0">
              <a:off x="0" y="0"/>
              <a:ext cx="1347977" cy="351020"/>
            </a:xfrm>
            <a:custGeom>
              <a:avLst/>
              <a:gdLst/>
              <a:ahLst/>
              <a:cxnLst/>
              <a:rect r="r" b="b" t="t" l="l"/>
              <a:pathLst>
                <a:path h="351020" w="1347977">
                  <a:moveTo>
                    <a:pt x="77145" y="0"/>
                  </a:moveTo>
                  <a:lnTo>
                    <a:pt x="1270832" y="0"/>
                  </a:lnTo>
                  <a:cubicBezTo>
                    <a:pt x="1291292" y="0"/>
                    <a:pt x="1310914" y="8128"/>
                    <a:pt x="1325382" y="22595"/>
                  </a:cubicBezTo>
                  <a:cubicBezTo>
                    <a:pt x="1339849" y="37063"/>
                    <a:pt x="1347977" y="56685"/>
                    <a:pt x="1347977" y="77145"/>
                  </a:cubicBezTo>
                  <a:lnTo>
                    <a:pt x="1347977" y="273874"/>
                  </a:lnTo>
                  <a:cubicBezTo>
                    <a:pt x="1347977" y="316480"/>
                    <a:pt x="1313438" y="351020"/>
                    <a:pt x="1270832" y="351020"/>
                  </a:cubicBezTo>
                  <a:lnTo>
                    <a:pt x="77145" y="351020"/>
                  </a:lnTo>
                  <a:cubicBezTo>
                    <a:pt x="34539" y="351020"/>
                    <a:pt x="0" y="316480"/>
                    <a:pt x="0" y="273874"/>
                  </a:cubicBezTo>
                  <a:lnTo>
                    <a:pt x="0" y="77145"/>
                  </a:lnTo>
                  <a:cubicBezTo>
                    <a:pt x="0" y="34539"/>
                    <a:pt x="34539" y="0"/>
                    <a:pt x="77145" y="0"/>
                  </a:cubicBezTo>
                  <a:close/>
                </a:path>
              </a:pathLst>
            </a:custGeom>
            <a:solidFill>
              <a:srgbClr val="004AAD"/>
            </a:solidFill>
          </p:spPr>
        </p:sp>
        <p:sp>
          <p:nvSpPr>
            <p:cNvPr name="TextBox 8" id="8"/>
            <p:cNvSpPr txBox="true"/>
            <p:nvPr/>
          </p:nvSpPr>
          <p:spPr>
            <a:xfrm>
              <a:off x="0" y="-47625"/>
              <a:ext cx="1347977" cy="39864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933297" y="3963122"/>
            <a:ext cx="8421405" cy="1265381"/>
          </a:xfrm>
          <a:prstGeom prst="rect">
            <a:avLst/>
          </a:prstGeom>
        </p:spPr>
        <p:txBody>
          <a:bodyPr anchor="t" rtlCol="false" tIns="0" lIns="0" bIns="0" rIns="0">
            <a:spAutoFit/>
          </a:bodyPr>
          <a:lstStyle/>
          <a:p>
            <a:pPr algn="ctr">
              <a:lnSpc>
                <a:spcPts val="10334"/>
              </a:lnSpc>
            </a:pPr>
            <a:r>
              <a:rPr lang="en-US" b="true" sz="7382">
                <a:solidFill>
                  <a:srgbClr val="004AAD"/>
                </a:solidFill>
                <a:latin typeface="League Spartan"/>
                <a:ea typeface="League Spartan"/>
                <a:cs typeface="League Spartan"/>
                <a:sym typeface="League Spartan"/>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6792707" cy="10287000"/>
            <a:chOff x="0" y="0"/>
            <a:chExt cx="1789026" cy="2709333"/>
          </a:xfrm>
        </p:grpSpPr>
        <p:sp>
          <p:nvSpPr>
            <p:cNvPr name="Freeform 3" id="3"/>
            <p:cNvSpPr/>
            <p:nvPr/>
          </p:nvSpPr>
          <p:spPr>
            <a:xfrm flipH="false" flipV="false" rot="0">
              <a:off x="0" y="0"/>
              <a:ext cx="1789026" cy="2709333"/>
            </a:xfrm>
            <a:custGeom>
              <a:avLst/>
              <a:gdLst/>
              <a:ahLst/>
              <a:cxnLst/>
              <a:rect r="r" b="b" t="t" l="l"/>
              <a:pathLst>
                <a:path h="2709333" w="1789026">
                  <a:moveTo>
                    <a:pt x="0" y="0"/>
                  </a:moveTo>
                  <a:lnTo>
                    <a:pt x="1789026" y="0"/>
                  </a:lnTo>
                  <a:lnTo>
                    <a:pt x="1789026" y="2709333"/>
                  </a:lnTo>
                  <a:lnTo>
                    <a:pt x="0" y="2709333"/>
                  </a:lnTo>
                  <a:close/>
                </a:path>
              </a:pathLst>
            </a:custGeom>
            <a:solidFill>
              <a:srgbClr val="004AAD"/>
            </a:solidFill>
          </p:spPr>
        </p:sp>
        <p:sp>
          <p:nvSpPr>
            <p:cNvPr name="TextBox 4" id="4"/>
            <p:cNvSpPr txBox="true"/>
            <p:nvPr/>
          </p:nvSpPr>
          <p:spPr>
            <a:xfrm>
              <a:off x="0" y="-47625"/>
              <a:ext cx="1789026" cy="275695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446818" y="8630505"/>
            <a:ext cx="897167" cy="2183545"/>
            <a:chOff x="0" y="0"/>
            <a:chExt cx="236291" cy="575090"/>
          </a:xfrm>
        </p:grpSpPr>
        <p:sp>
          <p:nvSpPr>
            <p:cNvPr name="Freeform 6" id="6"/>
            <p:cNvSpPr/>
            <p:nvPr/>
          </p:nvSpPr>
          <p:spPr>
            <a:xfrm flipH="false" flipV="false" rot="0">
              <a:off x="0" y="0"/>
              <a:ext cx="236291" cy="575090"/>
            </a:xfrm>
            <a:custGeom>
              <a:avLst/>
              <a:gdLst/>
              <a:ahLst/>
              <a:cxnLst/>
              <a:rect r="r" b="b" t="t" l="l"/>
              <a:pathLst>
                <a:path h="575090" w="236291">
                  <a:moveTo>
                    <a:pt x="118145" y="0"/>
                  </a:moveTo>
                  <a:lnTo>
                    <a:pt x="118145" y="0"/>
                  </a:lnTo>
                  <a:cubicBezTo>
                    <a:pt x="183395" y="0"/>
                    <a:pt x="236291" y="52895"/>
                    <a:pt x="236291" y="118145"/>
                  </a:cubicBezTo>
                  <a:lnTo>
                    <a:pt x="236291" y="456945"/>
                  </a:lnTo>
                  <a:cubicBezTo>
                    <a:pt x="236291" y="488279"/>
                    <a:pt x="223843" y="518330"/>
                    <a:pt x="201687" y="540486"/>
                  </a:cubicBezTo>
                  <a:cubicBezTo>
                    <a:pt x="179530" y="562643"/>
                    <a:pt x="149480" y="575090"/>
                    <a:pt x="118145" y="575090"/>
                  </a:cubicBezTo>
                  <a:lnTo>
                    <a:pt x="118145" y="575090"/>
                  </a:lnTo>
                  <a:cubicBezTo>
                    <a:pt x="86811" y="575090"/>
                    <a:pt x="56761" y="562643"/>
                    <a:pt x="34604" y="540486"/>
                  </a:cubicBezTo>
                  <a:cubicBezTo>
                    <a:pt x="12447" y="518330"/>
                    <a:pt x="0" y="488279"/>
                    <a:pt x="0" y="456945"/>
                  </a:cubicBezTo>
                  <a:lnTo>
                    <a:pt x="0" y="118145"/>
                  </a:lnTo>
                  <a:cubicBezTo>
                    <a:pt x="0" y="86811"/>
                    <a:pt x="12447" y="56761"/>
                    <a:pt x="34604" y="34604"/>
                  </a:cubicBezTo>
                  <a:cubicBezTo>
                    <a:pt x="56761" y="12447"/>
                    <a:pt x="86811" y="0"/>
                    <a:pt x="118145" y="0"/>
                  </a:cubicBezTo>
                  <a:close/>
                </a:path>
              </a:pathLst>
            </a:custGeom>
            <a:solidFill>
              <a:srgbClr val="FFFFFF"/>
            </a:solidFill>
          </p:spPr>
        </p:sp>
        <p:sp>
          <p:nvSpPr>
            <p:cNvPr name="TextBox 7" id="7"/>
            <p:cNvSpPr txBox="true"/>
            <p:nvPr/>
          </p:nvSpPr>
          <p:spPr>
            <a:xfrm>
              <a:off x="0" y="-47625"/>
              <a:ext cx="236291" cy="622715"/>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6767250" y="3083414"/>
            <a:ext cx="5274252" cy="3954039"/>
          </a:xfrm>
          <a:custGeom>
            <a:avLst/>
            <a:gdLst/>
            <a:ahLst/>
            <a:cxnLst/>
            <a:rect r="r" b="b" t="t" l="l"/>
            <a:pathLst>
              <a:path h="3954039" w="5274252">
                <a:moveTo>
                  <a:pt x="0" y="0"/>
                </a:moveTo>
                <a:lnTo>
                  <a:pt x="5274252" y="0"/>
                </a:lnTo>
                <a:lnTo>
                  <a:pt x="5274252" y="3954039"/>
                </a:lnTo>
                <a:lnTo>
                  <a:pt x="0" y="3954039"/>
                </a:lnTo>
                <a:lnTo>
                  <a:pt x="0" y="0"/>
                </a:lnTo>
                <a:close/>
              </a:path>
            </a:pathLst>
          </a:custGeom>
          <a:blipFill>
            <a:blip r:embed="rId2"/>
            <a:stretch>
              <a:fillRect l="0" t="0" r="0" b="0"/>
            </a:stretch>
          </a:blipFill>
        </p:spPr>
      </p:sp>
      <p:sp>
        <p:nvSpPr>
          <p:cNvPr name="Freeform 9" id="9"/>
          <p:cNvSpPr/>
          <p:nvPr/>
        </p:nvSpPr>
        <p:spPr>
          <a:xfrm flipH="false" flipV="false" rot="0">
            <a:off x="12286567" y="2436059"/>
            <a:ext cx="6001433" cy="4962461"/>
          </a:xfrm>
          <a:custGeom>
            <a:avLst/>
            <a:gdLst/>
            <a:ahLst/>
            <a:cxnLst/>
            <a:rect r="r" b="b" t="t" l="l"/>
            <a:pathLst>
              <a:path h="4962461" w="6001433">
                <a:moveTo>
                  <a:pt x="0" y="0"/>
                </a:moveTo>
                <a:lnTo>
                  <a:pt x="6001433" y="0"/>
                </a:lnTo>
                <a:lnTo>
                  <a:pt x="6001433" y="4962461"/>
                </a:lnTo>
                <a:lnTo>
                  <a:pt x="0" y="4962461"/>
                </a:lnTo>
                <a:lnTo>
                  <a:pt x="0" y="0"/>
                </a:lnTo>
                <a:close/>
              </a:path>
            </a:pathLst>
          </a:custGeom>
          <a:blipFill>
            <a:blip r:embed="rId3"/>
            <a:stretch>
              <a:fillRect l="0" t="0" r="0" b="0"/>
            </a:stretch>
          </a:blipFill>
        </p:spPr>
      </p:sp>
      <p:sp>
        <p:nvSpPr>
          <p:cNvPr name="TextBox 10" id="10"/>
          <p:cNvSpPr txBox="true"/>
          <p:nvPr/>
        </p:nvSpPr>
        <p:spPr>
          <a:xfrm rot="0">
            <a:off x="709411" y="1774999"/>
            <a:ext cx="4243380" cy="794805"/>
          </a:xfrm>
          <a:prstGeom prst="rect">
            <a:avLst/>
          </a:prstGeom>
        </p:spPr>
        <p:txBody>
          <a:bodyPr anchor="t" rtlCol="false" tIns="0" lIns="0" bIns="0" rIns="0">
            <a:spAutoFit/>
          </a:bodyPr>
          <a:lstStyle/>
          <a:p>
            <a:pPr algn="l">
              <a:lnSpc>
                <a:spcPts val="6591"/>
              </a:lnSpc>
            </a:pPr>
            <a:r>
              <a:rPr lang="en-US" sz="4708">
                <a:solidFill>
                  <a:srgbClr val="FFFFFF"/>
                </a:solidFill>
                <a:latin typeface="League Spartan"/>
                <a:ea typeface="League Spartan"/>
                <a:cs typeface="League Spartan"/>
                <a:sym typeface="League Spartan"/>
              </a:rPr>
              <a:t>PROJECT</a:t>
            </a:r>
          </a:p>
        </p:txBody>
      </p:sp>
      <p:sp>
        <p:nvSpPr>
          <p:cNvPr name="TextBox 11" id="11"/>
          <p:cNvSpPr txBox="true"/>
          <p:nvPr/>
        </p:nvSpPr>
        <p:spPr>
          <a:xfrm rot="0">
            <a:off x="709411" y="942975"/>
            <a:ext cx="4842085" cy="770217"/>
          </a:xfrm>
          <a:prstGeom prst="rect">
            <a:avLst/>
          </a:prstGeom>
        </p:spPr>
        <p:txBody>
          <a:bodyPr anchor="t" rtlCol="false" tIns="0" lIns="0" bIns="0" rIns="0">
            <a:spAutoFit/>
          </a:bodyPr>
          <a:lstStyle/>
          <a:p>
            <a:pPr algn="l">
              <a:lnSpc>
                <a:spcPts val="6372"/>
              </a:lnSpc>
            </a:pPr>
            <a:r>
              <a:rPr lang="en-US" sz="4551">
                <a:solidFill>
                  <a:srgbClr val="FFFFFF"/>
                </a:solidFill>
                <a:latin typeface="Roboto"/>
                <a:ea typeface="Roboto"/>
                <a:cs typeface="Roboto"/>
                <a:sym typeface="Roboto"/>
              </a:rPr>
              <a:t>ABOUT OUR</a:t>
            </a:r>
          </a:p>
        </p:txBody>
      </p:sp>
      <p:sp>
        <p:nvSpPr>
          <p:cNvPr name="TextBox 12" id="12"/>
          <p:cNvSpPr txBox="true"/>
          <p:nvPr/>
        </p:nvSpPr>
        <p:spPr>
          <a:xfrm rot="0">
            <a:off x="709411" y="3375904"/>
            <a:ext cx="5634574" cy="1866876"/>
          </a:xfrm>
          <a:prstGeom prst="rect">
            <a:avLst/>
          </a:prstGeom>
        </p:spPr>
        <p:txBody>
          <a:bodyPr anchor="t" rtlCol="false" tIns="0" lIns="0" bIns="0" rIns="0">
            <a:spAutoFit/>
          </a:bodyPr>
          <a:lstStyle/>
          <a:p>
            <a:pPr algn="l">
              <a:lnSpc>
                <a:spcPts val="3676"/>
              </a:lnSpc>
              <a:spcBef>
                <a:spcPct val="0"/>
              </a:spcBef>
            </a:pPr>
            <a:r>
              <a:rPr lang="en-US" sz="2625">
                <a:solidFill>
                  <a:srgbClr val="FFFFFF"/>
                </a:solidFill>
                <a:latin typeface="Poppins"/>
                <a:ea typeface="Poppins"/>
                <a:cs typeface="Poppins"/>
                <a:sym typeface="Poppins"/>
              </a:rPr>
              <a:t> This detailed presentation otlines a system using an android app and GPS to detect accidents and alert emergency services</a:t>
            </a:r>
          </a:p>
        </p:txBody>
      </p:sp>
      <p:sp>
        <p:nvSpPr>
          <p:cNvPr name="TextBox 13" id="13"/>
          <p:cNvSpPr txBox="true"/>
          <p:nvPr/>
        </p:nvSpPr>
        <p:spPr>
          <a:xfrm rot="0">
            <a:off x="709411" y="6042880"/>
            <a:ext cx="5415727" cy="1912946"/>
          </a:xfrm>
          <a:prstGeom prst="rect">
            <a:avLst/>
          </a:prstGeom>
        </p:spPr>
        <p:txBody>
          <a:bodyPr anchor="t" rtlCol="false" tIns="0" lIns="0" bIns="0" rIns="0">
            <a:spAutoFit/>
          </a:bodyPr>
          <a:lstStyle/>
          <a:p>
            <a:pPr algn="l">
              <a:lnSpc>
                <a:spcPts val="3762"/>
              </a:lnSpc>
              <a:spcBef>
                <a:spcPct val="0"/>
              </a:spcBef>
            </a:pPr>
            <a:r>
              <a:rPr lang="en-US" sz="2687">
                <a:solidFill>
                  <a:srgbClr val="FFFFFF"/>
                </a:solidFill>
                <a:latin typeface="Poppins"/>
                <a:ea typeface="Poppins"/>
                <a:cs typeface="Poppins"/>
                <a:sym typeface="Poppins"/>
              </a:rPr>
              <a:t>This is automatically detects accidents and notifies emergency services by using sensors (like accelerometers)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1908043" y="-158165"/>
            <a:ext cx="6379957" cy="10287000"/>
            <a:chOff x="0" y="0"/>
            <a:chExt cx="1680318" cy="2709333"/>
          </a:xfrm>
        </p:grpSpPr>
        <p:sp>
          <p:nvSpPr>
            <p:cNvPr name="Freeform 4" id="4"/>
            <p:cNvSpPr/>
            <p:nvPr/>
          </p:nvSpPr>
          <p:spPr>
            <a:xfrm flipH="false" flipV="false" rot="0">
              <a:off x="0" y="0"/>
              <a:ext cx="1680318" cy="2709333"/>
            </a:xfrm>
            <a:custGeom>
              <a:avLst/>
              <a:gdLst/>
              <a:ahLst/>
              <a:cxnLst/>
              <a:rect r="r" b="b" t="t" l="l"/>
              <a:pathLst>
                <a:path h="2709333" w="1680318">
                  <a:moveTo>
                    <a:pt x="0" y="0"/>
                  </a:moveTo>
                  <a:lnTo>
                    <a:pt x="1680318" y="0"/>
                  </a:lnTo>
                  <a:lnTo>
                    <a:pt x="1680318" y="2709333"/>
                  </a:lnTo>
                  <a:lnTo>
                    <a:pt x="0" y="2709333"/>
                  </a:lnTo>
                  <a:close/>
                </a:path>
              </a:pathLst>
            </a:custGeom>
            <a:solidFill>
              <a:srgbClr val="004AAD"/>
            </a:solidFill>
          </p:spPr>
        </p:sp>
        <p:sp>
          <p:nvSpPr>
            <p:cNvPr name="TextBox 5" id="5"/>
            <p:cNvSpPr txBox="true"/>
            <p:nvPr/>
          </p:nvSpPr>
          <p:spPr>
            <a:xfrm>
              <a:off x="0" y="-47625"/>
              <a:ext cx="1680318" cy="275695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640583" y="1606753"/>
            <a:ext cx="1868266" cy="1868266"/>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2508848" y="2238966"/>
            <a:ext cx="5633463" cy="518114"/>
          </a:xfrm>
          <a:prstGeom prst="rect">
            <a:avLst/>
          </a:prstGeom>
        </p:spPr>
        <p:txBody>
          <a:bodyPr anchor="t" rtlCol="false" tIns="0" lIns="0" bIns="0" rIns="0">
            <a:spAutoFit/>
          </a:bodyPr>
          <a:lstStyle/>
          <a:p>
            <a:pPr algn="r">
              <a:lnSpc>
                <a:spcPts val="3992"/>
              </a:lnSpc>
              <a:spcBef>
                <a:spcPct val="0"/>
              </a:spcBef>
            </a:pPr>
            <a:r>
              <a:rPr lang="en-US" sz="2851" i="true">
                <a:solidFill>
                  <a:srgbClr val="FFFFFF"/>
                </a:solidFill>
                <a:latin typeface="Poppins Italics"/>
                <a:ea typeface="Poppins Italics"/>
                <a:cs typeface="Poppins Italics"/>
                <a:sym typeface="Poppins Italics"/>
              </a:rPr>
              <a:t>FASTER EMERGENCY RESPONSE </a:t>
            </a:r>
          </a:p>
        </p:txBody>
      </p:sp>
      <p:sp>
        <p:nvSpPr>
          <p:cNvPr name="TextBox 10" id="10"/>
          <p:cNvSpPr txBox="true"/>
          <p:nvPr/>
        </p:nvSpPr>
        <p:spPr>
          <a:xfrm rot="0">
            <a:off x="12546948" y="4909135"/>
            <a:ext cx="5123208" cy="459536"/>
          </a:xfrm>
          <a:prstGeom prst="rect">
            <a:avLst/>
          </a:prstGeom>
        </p:spPr>
        <p:txBody>
          <a:bodyPr anchor="t" rtlCol="false" tIns="0" lIns="0" bIns="0" rIns="0">
            <a:spAutoFit/>
          </a:bodyPr>
          <a:lstStyle/>
          <a:p>
            <a:pPr algn="r">
              <a:lnSpc>
                <a:spcPts val="3546"/>
              </a:lnSpc>
              <a:spcBef>
                <a:spcPct val="0"/>
              </a:spcBef>
            </a:pPr>
            <a:r>
              <a:rPr lang="en-US" sz="2533" i="true">
                <a:solidFill>
                  <a:srgbClr val="FFFFFF"/>
                </a:solidFill>
                <a:latin typeface="Poppins Italics"/>
                <a:ea typeface="Poppins Italics"/>
                <a:cs typeface="Poppins Italics"/>
                <a:sym typeface="Poppins Italics"/>
              </a:rPr>
              <a:t>ACCURATE LOCATION TRACKIN</a:t>
            </a:r>
            <a:r>
              <a:rPr lang="en-US" sz="2533">
                <a:solidFill>
                  <a:srgbClr val="FFFFFF"/>
                </a:solidFill>
                <a:latin typeface="Poppins"/>
                <a:ea typeface="Poppins"/>
                <a:cs typeface="Poppins"/>
                <a:sym typeface="Poppins"/>
              </a:rPr>
              <a:t>G</a:t>
            </a:r>
          </a:p>
        </p:txBody>
      </p:sp>
      <p:sp>
        <p:nvSpPr>
          <p:cNvPr name="TextBox 11" id="11"/>
          <p:cNvSpPr txBox="true"/>
          <p:nvPr/>
        </p:nvSpPr>
        <p:spPr>
          <a:xfrm rot="0">
            <a:off x="11985571" y="7486740"/>
            <a:ext cx="5684585" cy="442549"/>
          </a:xfrm>
          <a:prstGeom prst="rect">
            <a:avLst/>
          </a:prstGeom>
        </p:spPr>
        <p:txBody>
          <a:bodyPr anchor="t" rtlCol="false" tIns="0" lIns="0" bIns="0" rIns="0">
            <a:spAutoFit/>
          </a:bodyPr>
          <a:lstStyle/>
          <a:p>
            <a:pPr algn="r">
              <a:lnSpc>
                <a:spcPts val="3432"/>
              </a:lnSpc>
              <a:spcBef>
                <a:spcPct val="0"/>
              </a:spcBef>
            </a:pPr>
            <a:r>
              <a:rPr lang="en-US" sz="2451" i="true">
                <a:solidFill>
                  <a:srgbClr val="FFFFFF"/>
                </a:solidFill>
                <a:latin typeface="Poppins Italics"/>
                <a:ea typeface="Poppins Italics"/>
                <a:cs typeface="Poppins Italics"/>
                <a:sym typeface="Poppins Italics"/>
              </a:rPr>
              <a:t>IMPROVED TRAFFIC MANAGEMENT</a:t>
            </a:r>
          </a:p>
        </p:txBody>
      </p:sp>
      <p:grpSp>
        <p:nvGrpSpPr>
          <p:cNvPr name="Group 12" id="12"/>
          <p:cNvGrpSpPr/>
          <p:nvPr/>
        </p:nvGrpSpPr>
        <p:grpSpPr>
          <a:xfrm rot="0">
            <a:off x="10640583" y="4210291"/>
            <a:ext cx="1868266" cy="186826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14" id="14"/>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0640583" y="6811982"/>
            <a:ext cx="1868266" cy="1868266"/>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17" id="17"/>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970541" y="2006345"/>
            <a:ext cx="1601933" cy="6466659"/>
            <a:chOff x="0" y="0"/>
            <a:chExt cx="421908" cy="1703153"/>
          </a:xfrm>
        </p:grpSpPr>
        <p:sp>
          <p:nvSpPr>
            <p:cNvPr name="Freeform 19" id="19"/>
            <p:cNvSpPr/>
            <p:nvPr/>
          </p:nvSpPr>
          <p:spPr>
            <a:xfrm flipH="false" flipV="false" rot="0">
              <a:off x="0" y="0"/>
              <a:ext cx="421908" cy="1703153"/>
            </a:xfrm>
            <a:custGeom>
              <a:avLst/>
              <a:gdLst/>
              <a:ahLst/>
              <a:cxnLst/>
              <a:rect r="r" b="b" t="t" l="l"/>
              <a:pathLst>
                <a:path h="1703153" w="421908">
                  <a:moveTo>
                    <a:pt x="210954" y="0"/>
                  </a:moveTo>
                  <a:lnTo>
                    <a:pt x="210954" y="0"/>
                  </a:lnTo>
                  <a:cubicBezTo>
                    <a:pt x="266903" y="0"/>
                    <a:pt x="320560" y="22225"/>
                    <a:pt x="360121" y="61787"/>
                  </a:cubicBezTo>
                  <a:cubicBezTo>
                    <a:pt x="399683" y="101349"/>
                    <a:pt x="421908" y="155006"/>
                    <a:pt x="421908" y="210954"/>
                  </a:cubicBezTo>
                  <a:lnTo>
                    <a:pt x="421908" y="1492199"/>
                  </a:lnTo>
                  <a:cubicBezTo>
                    <a:pt x="421908" y="1548147"/>
                    <a:pt x="399683" y="1601804"/>
                    <a:pt x="360121" y="1641366"/>
                  </a:cubicBezTo>
                  <a:cubicBezTo>
                    <a:pt x="320560" y="1680928"/>
                    <a:pt x="266903" y="1703153"/>
                    <a:pt x="210954" y="1703153"/>
                  </a:cubicBezTo>
                  <a:lnTo>
                    <a:pt x="210954" y="1703153"/>
                  </a:lnTo>
                  <a:cubicBezTo>
                    <a:pt x="155006" y="1703153"/>
                    <a:pt x="101349" y="1680928"/>
                    <a:pt x="61787" y="1641366"/>
                  </a:cubicBezTo>
                  <a:cubicBezTo>
                    <a:pt x="22225" y="1601804"/>
                    <a:pt x="0" y="1548147"/>
                    <a:pt x="0" y="1492199"/>
                  </a:cubicBezTo>
                  <a:lnTo>
                    <a:pt x="0" y="210954"/>
                  </a:lnTo>
                  <a:cubicBezTo>
                    <a:pt x="0" y="155006"/>
                    <a:pt x="22225" y="101349"/>
                    <a:pt x="61787" y="61787"/>
                  </a:cubicBezTo>
                  <a:cubicBezTo>
                    <a:pt x="101349" y="22225"/>
                    <a:pt x="155006" y="0"/>
                    <a:pt x="210954" y="0"/>
                  </a:cubicBezTo>
                  <a:close/>
                </a:path>
              </a:pathLst>
            </a:custGeom>
            <a:solidFill>
              <a:srgbClr val="004AAD"/>
            </a:solidFill>
          </p:spPr>
        </p:sp>
        <p:sp>
          <p:nvSpPr>
            <p:cNvPr name="TextBox 20" id="20"/>
            <p:cNvSpPr txBox="true"/>
            <p:nvPr/>
          </p:nvSpPr>
          <p:spPr>
            <a:xfrm>
              <a:off x="0" y="-47625"/>
              <a:ext cx="421908" cy="1750778"/>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1927093" y="161759"/>
            <a:ext cx="5508835" cy="1570317"/>
          </a:xfrm>
          <a:prstGeom prst="rect">
            <a:avLst/>
          </a:prstGeom>
        </p:spPr>
        <p:txBody>
          <a:bodyPr anchor="t" rtlCol="false" tIns="0" lIns="0" bIns="0" rIns="0">
            <a:spAutoFit/>
          </a:bodyPr>
          <a:lstStyle/>
          <a:p>
            <a:pPr algn="r">
              <a:lnSpc>
                <a:spcPts val="6372"/>
              </a:lnSpc>
            </a:pPr>
            <a:r>
              <a:rPr lang="en-US" sz="4551">
                <a:solidFill>
                  <a:srgbClr val="FFFFFF"/>
                </a:solidFill>
                <a:latin typeface="Roboto"/>
                <a:ea typeface="Roboto"/>
                <a:cs typeface="Roboto"/>
                <a:sym typeface="Roboto"/>
              </a:rPr>
              <a:t>ADVANTAGES OF ALERT SYSTEMS </a:t>
            </a:r>
          </a:p>
        </p:txBody>
      </p:sp>
      <p:sp>
        <p:nvSpPr>
          <p:cNvPr name="TextBox 22" id="22"/>
          <p:cNvSpPr txBox="true"/>
          <p:nvPr/>
        </p:nvSpPr>
        <p:spPr>
          <a:xfrm rot="0">
            <a:off x="10755298" y="1901472"/>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1</a:t>
            </a:r>
          </a:p>
        </p:txBody>
      </p:sp>
      <p:sp>
        <p:nvSpPr>
          <p:cNvPr name="TextBox 23" id="23"/>
          <p:cNvSpPr txBox="true"/>
          <p:nvPr/>
        </p:nvSpPr>
        <p:spPr>
          <a:xfrm rot="0">
            <a:off x="10755298" y="4495485"/>
            <a:ext cx="1638836" cy="1335977"/>
          </a:xfrm>
          <a:prstGeom prst="rect">
            <a:avLst/>
          </a:prstGeom>
        </p:spPr>
        <p:txBody>
          <a:bodyPr anchor="t" rtlCol="false" tIns="0" lIns="0" bIns="0" rIns="0">
            <a:spAutoFit/>
          </a:bodyPr>
          <a:lstStyle/>
          <a:p>
            <a:pPr algn="ctr">
              <a:lnSpc>
                <a:spcPts val="11002"/>
              </a:lnSpc>
            </a:pPr>
            <a:r>
              <a:rPr lang="en-US" b="true" sz="7859">
                <a:solidFill>
                  <a:srgbClr val="000000"/>
                </a:solidFill>
                <a:latin typeface="League Spartan"/>
                <a:ea typeface="League Spartan"/>
                <a:cs typeface="League Spartan"/>
                <a:sym typeface="League Spartan"/>
              </a:rPr>
              <a:t>2</a:t>
            </a:r>
          </a:p>
        </p:txBody>
      </p:sp>
      <p:sp>
        <p:nvSpPr>
          <p:cNvPr name="TextBox 24" id="24"/>
          <p:cNvSpPr txBox="true"/>
          <p:nvPr/>
        </p:nvSpPr>
        <p:spPr>
          <a:xfrm rot="0">
            <a:off x="10755298" y="7097732"/>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3</a:t>
            </a:r>
          </a:p>
        </p:txBody>
      </p:sp>
      <p:sp>
        <p:nvSpPr>
          <p:cNvPr name="TextBox 25" id="25"/>
          <p:cNvSpPr txBox="true"/>
          <p:nvPr/>
        </p:nvSpPr>
        <p:spPr>
          <a:xfrm rot="0">
            <a:off x="1353654" y="1665402"/>
            <a:ext cx="8188379" cy="1372245"/>
          </a:xfrm>
          <a:prstGeom prst="rect">
            <a:avLst/>
          </a:prstGeom>
        </p:spPr>
        <p:txBody>
          <a:bodyPr anchor="t" rtlCol="false" tIns="0" lIns="0" bIns="0" rIns="0">
            <a:spAutoFit/>
          </a:bodyPr>
          <a:lstStyle/>
          <a:p>
            <a:pPr algn="r">
              <a:lnSpc>
                <a:spcPts val="3639"/>
              </a:lnSpc>
              <a:spcBef>
                <a:spcPct val="0"/>
              </a:spcBef>
            </a:pPr>
            <a:r>
              <a:rPr lang="en-US" sz="2599">
                <a:solidFill>
                  <a:srgbClr val="000000"/>
                </a:solidFill>
                <a:latin typeface="Poppins"/>
                <a:ea typeface="Poppins"/>
                <a:cs typeface="Poppins"/>
                <a:sym typeface="Poppins"/>
              </a:rPr>
              <a:t>Systems like medical alert provide with access to help in case of falls or other health incidents,potentially saving lives.ore </a:t>
            </a:r>
          </a:p>
        </p:txBody>
      </p:sp>
      <p:sp>
        <p:nvSpPr>
          <p:cNvPr name="TextBox 26" id="26"/>
          <p:cNvSpPr txBox="true"/>
          <p:nvPr/>
        </p:nvSpPr>
        <p:spPr>
          <a:xfrm rot="0">
            <a:off x="1191177" y="6745307"/>
            <a:ext cx="8513333" cy="2101606"/>
          </a:xfrm>
          <a:prstGeom prst="rect">
            <a:avLst/>
          </a:prstGeom>
        </p:spPr>
        <p:txBody>
          <a:bodyPr anchor="t" rtlCol="false" tIns="0" lIns="0" bIns="0" rIns="0">
            <a:spAutoFit/>
          </a:bodyPr>
          <a:lstStyle/>
          <a:p>
            <a:pPr algn="r">
              <a:lnSpc>
                <a:spcPts val="3338"/>
              </a:lnSpc>
            </a:pPr>
            <a:r>
              <a:rPr lang="en-US" sz="2384">
                <a:solidFill>
                  <a:srgbClr val="000000"/>
                </a:solidFill>
                <a:latin typeface="Poppins"/>
                <a:ea typeface="Poppins"/>
                <a:cs typeface="Poppins"/>
                <a:sym typeface="Poppins"/>
              </a:rPr>
              <a:t>Improved Traffic Management refers to the ability to monitor, control, and optimize traffic flow more efficiently—especially during or after road accidents—by using real-time data and alerts.</a:t>
            </a:r>
          </a:p>
          <a:p>
            <a:pPr algn="r">
              <a:lnSpc>
                <a:spcPts val="3338"/>
              </a:lnSpc>
              <a:spcBef>
                <a:spcPct val="0"/>
              </a:spcBef>
            </a:pPr>
          </a:p>
        </p:txBody>
      </p:sp>
      <p:sp>
        <p:nvSpPr>
          <p:cNvPr name="TextBox 27" id="27"/>
          <p:cNvSpPr txBox="true"/>
          <p:nvPr/>
        </p:nvSpPr>
        <p:spPr>
          <a:xfrm rot="0">
            <a:off x="1028700" y="3948807"/>
            <a:ext cx="8513333" cy="1599142"/>
          </a:xfrm>
          <a:prstGeom prst="rect">
            <a:avLst/>
          </a:prstGeom>
        </p:spPr>
        <p:txBody>
          <a:bodyPr anchor="t" rtlCol="false" tIns="0" lIns="0" bIns="0" rIns="0">
            <a:spAutoFit/>
          </a:bodyPr>
          <a:lstStyle/>
          <a:p>
            <a:pPr algn="r">
              <a:lnSpc>
                <a:spcPts val="3208"/>
              </a:lnSpc>
              <a:spcBef>
                <a:spcPct val="0"/>
              </a:spcBef>
            </a:pPr>
            <a:r>
              <a:rPr lang="en-US" sz="2291">
                <a:solidFill>
                  <a:srgbClr val="000000"/>
                </a:solidFill>
                <a:latin typeface="Poppins"/>
                <a:ea typeface="Poppins"/>
                <a:cs typeface="Poppins"/>
                <a:sym typeface="Poppins"/>
              </a:rPr>
              <a:t>Accurate Location Tracking is the process of precisely identifying the real-time geographic position of a vehicle using GPS (Global Positioning System) or other location technologies.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8997950"/>
            <a:ext cx="2514600" cy="260350"/>
            <a:chOff x="0" y="0"/>
            <a:chExt cx="662281" cy="68570"/>
          </a:xfrm>
        </p:grpSpPr>
        <p:sp>
          <p:nvSpPr>
            <p:cNvPr name="Freeform 3" id="3"/>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4" id="4"/>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6663274" y="2833805"/>
            <a:ext cx="11301259" cy="4619390"/>
          </a:xfrm>
          <a:custGeom>
            <a:avLst/>
            <a:gdLst/>
            <a:ahLst/>
            <a:cxnLst/>
            <a:rect r="r" b="b" t="t" l="l"/>
            <a:pathLst>
              <a:path h="4619390" w="11301259">
                <a:moveTo>
                  <a:pt x="0" y="0"/>
                </a:moveTo>
                <a:lnTo>
                  <a:pt x="11301259" y="0"/>
                </a:lnTo>
                <a:lnTo>
                  <a:pt x="11301259" y="4619390"/>
                </a:lnTo>
                <a:lnTo>
                  <a:pt x="0" y="4619390"/>
                </a:lnTo>
                <a:lnTo>
                  <a:pt x="0" y="0"/>
                </a:lnTo>
                <a:close/>
              </a:path>
            </a:pathLst>
          </a:custGeom>
          <a:blipFill>
            <a:blip r:embed="rId2"/>
            <a:stretch>
              <a:fillRect l="0" t="0" r="0" b="0"/>
            </a:stretch>
          </a:blipFill>
        </p:spPr>
      </p:sp>
      <p:sp>
        <p:nvSpPr>
          <p:cNvPr name="TextBox 6" id="6"/>
          <p:cNvSpPr txBox="true"/>
          <p:nvPr/>
        </p:nvSpPr>
        <p:spPr>
          <a:xfrm rot="0">
            <a:off x="1230392" y="738209"/>
            <a:ext cx="5231190" cy="1855890"/>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KEY COMPONENTS</a:t>
            </a:r>
          </a:p>
        </p:txBody>
      </p:sp>
      <p:sp>
        <p:nvSpPr>
          <p:cNvPr name="TextBox 7" id="7"/>
          <p:cNvSpPr txBox="true"/>
          <p:nvPr/>
        </p:nvSpPr>
        <p:spPr>
          <a:xfrm rot="0">
            <a:off x="1028700" y="2799614"/>
            <a:ext cx="5634574" cy="1120751"/>
          </a:xfrm>
          <a:prstGeom prst="rect">
            <a:avLst/>
          </a:prstGeom>
        </p:spPr>
        <p:txBody>
          <a:bodyPr anchor="t" rtlCol="false" tIns="0" lIns="0" bIns="0" rIns="0">
            <a:spAutoFit/>
          </a:bodyPr>
          <a:lstStyle/>
          <a:p>
            <a:pPr algn="l" marL="674892" indent="-337446" lvl="1">
              <a:lnSpc>
                <a:spcPts val="4376"/>
              </a:lnSpc>
              <a:buFont typeface="Arial"/>
              <a:buChar char="•"/>
            </a:pPr>
            <a:r>
              <a:rPr lang="en-US" b="true" sz="3125" i="true">
                <a:solidFill>
                  <a:srgbClr val="000000"/>
                </a:solidFill>
                <a:latin typeface="Poppins Bold Italics"/>
                <a:ea typeface="Poppins Bold Italics"/>
                <a:cs typeface="Poppins Bold Italics"/>
                <a:sym typeface="Poppins Bold Italics"/>
              </a:rPr>
              <a:t>Sensors &amp; Accelerometers</a:t>
            </a:r>
          </a:p>
        </p:txBody>
      </p:sp>
      <p:sp>
        <p:nvSpPr>
          <p:cNvPr name="TextBox 8" id="8"/>
          <p:cNvSpPr txBox="true"/>
          <p:nvPr/>
        </p:nvSpPr>
        <p:spPr>
          <a:xfrm rot="0">
            <a:off x="1028700" y="4088464"/>
            <a:ext cx="5634574" cy="568301"/>
          </a:xfrm>
          <a:prstGeom prst="rect">
            <a:avLst/>
          </a:prstGeom>
        </p:spPr>
        <p:txBody>
          <a:bodyPr anchor="t" rtlCol="false" tIns="0" lIns="0" bIns="0" rIns="0">
            <a:spAutoFit/>
          </a:bodyPr>
          <a:lstStyle/>
          <a:p>
            <a:pPr algn="l" marL="674892" indent="-337446" lvl="1">
              <a:lnSpc>
                <a:spcPts val="4376"/>
              </a:lnSpc>
              <a:buFont typeface="Arial"/>
              <a:buChar char="•"/>
            </a:pPr>
            <a:r>
              <a:rPr lang="en-US" b="true" sz="3125" i="true">
                <a:solidFill>
                  <a:srgbClr val="000000"/>
                </a:solidFill>
                <a:latin typeface="Poppins Bold Italics"/>
                <a:ea typeface="Poppins Bold Italics"/>
                <a:cs typeface="Poppins Bold Italics"/>
                <a:sym typeface="Poppins Bold Italics"/>
              </a:rPr>
              <a:t>GPS Modules</a:t>
            </a:r>
          </a:p>
        </p:txBody>
      </p:sp>
      <p:sp>
        <p:nvSpPr>
          <p:cNvPr name="TextBox 9" id="9"/>
          <p:cNvSpPr txBox="true"/>
          <p:nvPr/>
        </p:nvSpPr>
        <p:spPr>
          <a:xfrm rot="0">
            <a:off x="1028700" y="4877686"/>
            <a:ext cx="5634574" cy="1120751"/>
          </a:xfrm>
          <a:prstGeom prst="rect">
            <a:avLst/>
          </a:prstGeom>
        </p:spPr>
        <p:txBody>
          <a:bodyPr anchor="t" rtlCol="false" tIns="0" lIns="0" bIns="0" rIns="0">
            <a:spAutoFit/>
          </a:bodyPr>
          <a:lstStyle/>
          <a:p>
            <a:pPr algn="l" marL="674892" indent="-337446" lvl="1">
              <a:lnSpc>
                <a:spcPts val="4376"/>
              </a:lnSpc>
              <a:buFont typeface="Arial"/>
              <a:buChar char="•"/>
            </a:pPr>
            <a:r>
              <a:rPr lang="en-US" b="true" sz="3125" i="true">
                <a:solidFill>
                  <a:srgbClr val="000000"/>
                </a:solidFill>
                <a:latin typeface="Poppins Bold Italics"/>
                <a:ea typeface="Poppins Bold Italics"/>
                <a:cs typeface="Poppins Bold Italics"/>
                <a:sym typeface="Poppins Bold Italics"/>
              </a:rPr>
              <a:t>Communication Modules</a:t>
            </a:r>
          </a:p>
        </p:txBody>
      </p:sp>
      <p:sp>
        <p:nvSpPr>
          <p:cNvPr name="TextBox 10" id="10"/>
          <p:cNvSpPr txBox="true"/>
          <p:nvPr/>
        </p:nvSpPr>
        <p:spPr>
          <a:xfrm rot="0">
            <a:off x="1028700" y="6217512"/>
            <a:ext cx="5634574" cy="568301"/>
          </a:xfrm>
          <a:prstGeom prst="rect">
            <a:avLst/>
          </a:prstGeom>
        </p:spPr>
        <p:txBody>
          <a:bodyPr anchor="t" rtlCol="false" tIns="0" lIns="0" bIns="0" rIns="0">
            <a:spAutoFit/>
          </a:bodyPr>
          <a:lstStyle/>
          <a:p>
            <a:pPr algn="l" marL="674892" indent="-337446" lvl="1">
              <a:lnSpc>
                <a:spcPts val="4376"/>
              </a:lnSpc>
              <a:buFont typeface="Arial"/>
              <a:buChar char="•"/>
            </a:pPr>
            <a:r>
              <a:rPr lang="en-US" b="true" sz="3125" i="true">
                <a:solidFill>
                  <a:srgbClr val="000000"/>
                </a:solidFill>
                <a:latin typeface="Poppins Bold Italics"/>
                <a:ea typeface="Poppins Bold Italics"/>
                <a:cs typeface="Poppins Bold Italics"/>
                <a:sym typeface="Poppins Bold Italics"/>
              </a:rPr>
              <a:t>Deep learning &amp; AI</a:t>
            </a:r>
          </a:p>
        </p:txBody>
      </p:sp>
      <p:sp>
        <p:nvSpPr>
          <p:cNvPr name="TextBox 11" id="11"/>
          <p:cNvSpPr txBox="true"/>
          <p:nvPr/>
        </p:nvSpPr>
        <p:spPr>
          <a:xfrm rot="0">
            <a:off x="1028700" y="7166418"/>
            <a:ext cx="5634574" cy="568301"/>
          </a:xfrm>
          <a:prstGeom prst="rect">
            <a:avLst/>
          </a:prstGeom>
        </p:spPr>
        <p:txBody>
          <a:bodyPr anchor="t" rtlCol="false" tIns="0" lIns="0" bIns="0" rIns="0">
            <a:spAutoFit/>
          </a:bodyPr>
          <a:lstStyle/>
          <a:p>
            <a:pPr algn="l" marL="674892" indent="-337446" lvl="1">
              <a:lnSpc>
                <a:spcPts val="4376"/>
              </a:lnSpc>
              <a:buFont typeface="Arial"/>
              <a:buChar char="•"/>
            </a:pPr>
            <a:r>
              <a:rPr lang="en-US" b="true" sz="3125" i="true">
                <a:solidFill>
                  <a:srgbClr val="000000"/>
                </a:solidFill>
                <a:latin typeface="Poppins Bold Italics"/>
                <a:ea typeface="Poppins Bold Italics"/>
                <a:cs typeface="Poppins Bold Italics"/>
                <a:sym typeface="Poppins Bold Italics"/>
              </a:rPr>
              <a:t>IOT Integration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2547487"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grpSp>
        <p:nvGrpSpPr>
          <p:cNvPr name="Group 6" id="6"/>
          <p:cNvGrpSpPr>
            <a:grpSpLocks noChangeAspect="true"/>
          </p:cNvGrpSpPr>
          <p:nvPr/>
        </p:nvGrpSpPr>
        <p:grpSpPr>
          <a:xfrm rot="0">
            <a:off x="5296922" y="0"/>
            <a:ext cx="7025044" cy="9440587"/>
            <a:chOff x="0" y="0"/>
            <a:chExt cx="3663950" cy="4923790"/>
          </a:xfrm>
        </p:grpSpPr>
        <p:sp>
          <p:nvSpPr>
            <p:cNvPr name="Freeform 7" id="7"/>
            <p:cNvSpPr/>
            <p:nvPr/>
          </p:nvSpPr>
          <p:spPr>
            <a:xfrm flipH="false" flipV="false" rot="0">
              <a:off x="31750" y="31750"/>
              <a:ext cx="3600450" cy="4859020"/>
            </a:xfrm>
            <a:custGeom>
              <a:avLst/>
              <a:gdLst/>
              <a:ahLst/>
              <a:cxnLst/>
              <a:rect r="r" b="b" t="t" l="l"/>
              <a:pathLst>
                <a:path h="4859020" w="360045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3"/>
              <a:stretch>
                <a:fillRect l="-10263" t="0" r="-10263" b="0"/>
              </a:stretch>
            </a:blipFill>
          </p:spPr>
        </p:sp>
        <p:sp>
          <p:nvSpPr>
            <p:cNvPr name="Freeform 8" id="8"/>
            <p:cNvSpPr/>
            <p:nvPr/>
          </p:nvSpPr>
          <p:spPr>
            <a:xfrm flipH="false" flipV="false" rot="0">
              <a:off x="0" y="0"/>
              <a:ext cx="3663950" cy="4923790"/>
            </a:xfrm>
            <a:custGeom>
              <a:avLst/>
              <a:gdLst/>
              <a:ahLst/>
              <a:cxnLst/>
              <a:rect r="r" b="b" t="t" l="l"/>
              <a:pathLst>
                <a:path h="4923790" w="366395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004AAD"/>
            </a:solidFill>
          </p:spPr>
        </p:sp>
      </p:grpSp>
      <p:grpSp>
        <p:nvGrpSpPr>
          <p:cNvPr name="Group 9" id="9"/>
          <p:cNvGrpSpPr>
            <a:grpSpLocks noChangeAspect="true"/>
          </p:cNvGrpSpPr>
          <p:nvPr/>
        </p:nvGrpSpPr>
        <p:grpSpPr>
          <a:xfrm rot="0">
            <a:off x="0" y="2092607"/>
            <a:ext cx="5129432" cy="5297678"/>
            <a:chOff x="0" y="0"/>
            <a:chExt cx="6350000" cy="6558280"/>
          </a:xfrm>
        </p:grpSpPr>
        <p:sp>
          <p:nvSpPr>
            <p:cNvPr name="Freeform 10" id="10"/>
            <p:cNvSpPr/>
            <p:nvPr/>
          </p:nvSpPr>
          <p:spPr>
            <a:xfrm flipH="false" flipV="false" rot="0">
              <a:off x="74930" y="74930"/>
              <a:ext cx="6200140" cy="6408420"/>
            </a:xfrm>
            <a:custGeom>
              <a:avLst/>
              <a:gdLst/>
              <a:ahLst/>
              <a:cxnLst/>
              <a:rect r="r" b="b" t="t" l="l"/>
              <a:pathLst>
                <a:path h="6408420" w="620014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4"/>
              <a:stretch>
                <a:fillRect l="-27197" t="0" r="-27197" b="0"/>
              </a:stretch>
            </a:blipFill>
          </p:spPr>
        </p:sp>
        <p:sp>
          <p:nvSpPr>
            <p:cNvPr name="Freeform 11" id="11"/>
            <p:cNvSpPr/>
            <p:nvPr/>
          </p:nvSpPr>
          <p:spPr>
            <a:xfrm flipH="false" flipV="false" rot="0">
              <a:off x="0" y="0"/>
              <a:ext cx="6350000" cy="6558280"/>
            </a:xfrm>
            <a:custGeom>
              <a:avLst/>
              <a:gdLst/>
              <a:ahLst/>
              <a:cxnLst/>
              <a:rect r="r" b="b" t="t" l="l"/>
              <a:pathLst>
                <a:path h="6558280" w="635000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004AAD"/>
            </a:solidFill>
          </p:spPr>
        </p:sp>
      </p:grpSp>
      <p:sp>
        <p:nvSpPr>
          <p:cNvPr name="TextBox 12" id="12"/>
          <p:cNvSpPr txBox="true"/>
          <p:nvPr/>
        </p:nvSpPr>
        <p:spPr>
          <a:xfrm rot="0">
            <a:off x="13373644" y="1514515"/>
            <a:ext cx="4243380" cy="912915"/>
          </a:xfrm>
          <a:prstGeom prst="rect">
            <a:avLst/>
          </a:prstGeom>
        </p:spPr>
        <p:txBody>
          <a:bodyPr anchor="t" rtlCol="false" tIns="0" lIns="0" bIns="0" rIns="0">
            <a:spAutoFit/>
          </a:bodyPr>
          <a:lstStyle/>
          <a:p>
            <a:pPr algn="l">
              <a:lnSpc>
                <a:spcPts val="7431"/>
              </a:lnSpc>
            </a:pPr>
            <a:r>
              <a:rPr lang="en-US" sz="5308">
                <a:solidFill>
                  <a:srgbClr val="004AAD"/>
                </a:solidFill>
                <a:latin typeface="League Spartan"/>
                <a:ea typeface="League Spartan"/>
                <a:cs typeface="League Spartan"/>
                <a:sym typeface="League Spartan"/>
              </a:rPr>
              <a:t>HISTORY</a:t>
            </a:r>
          </a:p>
        </p:txBody>
      </p:sp>
      <p:sp>
        <p:nvSpPr>
          <p:cNvPr name="TextBox 13" id="13"/>
          <p:cNvSpPr txBox="true"/>
          <p:nvPr/>
        </p:nvSpPr>
        <p:spPr>
          <a:xfrm rot="0">
            <a:off x="12678047" y="3216686"/>
            <a:ext cx="5634574" cy="3274670"/>
          </a:xfrm>
          <a:prstGeom prst="rect">
            <a:avLst/>
          </a:prstGeom>
        </p:spPr>
        <p:txBody>
          <a:bodyPr anchor="t" rtlCol="false" tIns="0" lIns="0" bIns="0" rIns="0">
            <a:spAutoFit/>
          </a:bodyPr>
          <a:lstStyle/>
          <a:p>
            <a:pPr algn="l">
              <a:lnSpc>
                <a:spcPts val="3256"/>
              </a:lnSpc>
              <a:spcBef>
                <a:spcPct val="0"/>
              </a:spcBef>
            </a:pPr>
            <a:r>
              <a:rPr lang="en-US" sz="2325" i="true">
                <a:solidFill>
                  <a:srgbClr val="000000"/>
                </a:solidFill>
                <a:latin typeface="Poppins Italics"/>
                <a:ea typeface="Poppins Italics"/>
                <a:cs typeface="Poppins Italics"/>
                <a:sym typeface="Poppins Italics"/>
              </a:rPr>
              <a:t>   The rapid growth of technology and infrastructure has made our lives easier.The advent of technology has also increased the traffic hasrds adn the road take place frequently which causes huge loose of life and property becaue of the poor emergency facilities.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7423506" y="1093787"/>
            <a:ext cx="4741537" cy="4522550"/>
            <a:chOff x="0" y="0"/>
            <a:chExt cx="6324600" cy="6032500"/>
          </a:xfrm>
        </p:grpSpPr>
        <p:sp>
          <p:nvSpPr>
            <p:cNvPr name="Freeform 4" id="4"/>
            <p:cNvSpPr/>
            <p:nvPr/>
          </p:nvSpPr>
          <p:spPr>
            <a:xfrm flipH="false" flipV="false" rot="0">
              <a:off x="127000" y="127000"/>
              <a:ext cx="6070600" cy="5778500"/>
            </a:xfrm>
            <a:custGeom>
              <a:avLst/>
              <a:gdLst/>
              <a:ahLst/>
              <a:cxnLst/>
              <a:rect r="r" b="b" t="t" l="l"/>
              <a:pathLst>
                <a:path h="5778500" w="6070600">
                  <a:moveTo>
                    <a:pt x="0" y="0"/>
                  </a:moveTo>
                  <a:lnTo>
                    <a:pt x="6070600" y="0"/>
                  </a:lnTo>
                  <a:lnTo>
                    <a:pt x="6070600" y="5778500"/>
                  </a:lnTo>
                  <a:lnTo>
                    <a:pt x="0" y="5778500"/>
                  </a:lnTo>
                  <a:close/>
                </a:path>
              </a:pathLst>
            </a:custGeom>
            <a:blipFill>
              <a:blip r:embed="rId3"/>
              <a:stretch>
                <a:fillRect l="0" t="-23577" r="0" b="-23577"/>
              </a:stretch>
            </a:blipFill>
          </p:spPr>
        </p:sp>
        <p:sp>
          <p:nvSpPr>
            <p:cNvPr name="Freeform 5" id="5"/>
            <p:cNvSpPr/>
            <p:nvPr/>
          </p:nvSpPr>
          <p:spPr>
            <a:xfrm flipH="false" flipV="false" rot="0">
              <a:off x="0" y="0"/>
              <a:ext cx="6324600" cy="6032500"/>
            </a:xfrm>
            <a:custGeom>
              <a:avLst/>
              <a:gdLst/>
              <a:ahLst/>
              <a:cxnLst/>
              <a:rect r="r" b="b" t="t" l="l"/>
              <a:pathLst>
                <a:path h="6032500" w="6324600">
                  <a:moveTo>
                    <a:pt x="6324600" y="6032500"/>
                  </a:moveTo>
                  <a:lnTo>
                    <a:pt x="0" y="6032500"/>
                  </a:lnTo>
                  <a:lnTo>
                    <a:pt x="0" y="0"/>
                  </a:lnTo>
                  <a:lnTo>
                    <a:pt x="6324600" y="0"/>
                  </a:lnTo>
                  <a:lnTo>
                    <a:pt x="6324600" y="6032500"/>
                  </a:lnTo>
                  <a:close/>
                  <a:moveTo>
                    <a:pt x="127000" y="5905500"/>
                  </a:moveTo>
                  <a:lnTo>
                    <a:pt x="6197600" y="5905500"/>
                  </a:lnTo>
                  <a:lnTo>
                    <a:pt x="6197600" y="127000"/>
                  </a:lnTo>
                  <a:lnTo>
                    <a:pt x="127000" y="127000"/>
                  </a:lnTo>
                  <a:lnTo>
                    <a:pt x="127000" y="5905500"/>
                  </a:lnTo>
                  <a:close/>
                </a:path>
              </a:pathLst>
            </a:custGeom>
            <a:solidFill>
              <a:srgbClr val="004AAD"/>
            </a:solidFill>
          </p:spPr>
        </p:sp>
      </p:grpSp>
      <p:grpSp>
        <p:nvGrpSpPr>
          <p:cNvPr name="Group 6" id="6"/>
          <p:cNvGrpSpPr>
            <a:grpSpLocks noChangeAspect="true"/>
          </p:cNvGrpSpPr>
          <p:nvPr/>
        </p:nvGrpSpPr>
        <p:grpSpPr>
          <a:xfrm rot="0">
            <a:off x="13381226" y="5606844"/>
            <a:ext cx="4906774" cy="4680156"/>
            <a:chOff x="0" y="0"/>
            <a:chExt cx="6324600" cy="6032500"/>
          </a:xfrm>
        </p:grpSpPr>
        <p:sp>
          <p:nvSpPr>
            <p:cNvPr name="Freeform 7" id="7"/>
            <p:cNvSpPr/>
            <p:nvPr/>
          </p:nvSpPr>
          <p:spPr>
            <a:xfrm flipH="false" flipV="false" rot="0">
              <a:off x="127000" y="127000"/>
              <a:ext cx="6070600" cy="5778500"/>
            </a:xfrm>
            <a:custGeom>
              <a:avLst/>
              <a:gdLst/>
              <a:ahLst/>
              <a:cxnLst/>
              <a:rect r="r" b="b" t="t" l="l"/>
              <a:pathLst>
                <a:path h="5778500" w="6070600">
                  <a:moveTo>
                    <a:pt x="0" y="0"/>
                  </a:moveTo>
                  <a:lnTo>
                    <a:pt x="6070600" y="0"/>
                  </a:lnTo>
                  <a:lnTo>
                    <a:pt x="6070600" y="5778500"/>
                  </a:lnTo>
                  <a:lnTo>
                    <a:pt x="0" y="5778500"/>
                  </a:lnTo>
                  <a:close/>
                </a:path>
              </a:pathLst>
            </a:custGeom>
            <a:blipFill>
              <a:blip r:embed="rId4"/>
              <a:stretch>
                <a:fillRect l="-3843" t="0" r="-3843" b="0"/>
              </a:stretch>
            </a:blipFill>
          </p:spPr>
        </p:sp>
        <p:sp>
          <p:nvSpPr>
            <p:cNvPr name="Freeform 8" id="8"/>
            <p:cNvSpPr/>
            <p:nvPr/>
          </p:nvSpPr>
          <p:spPr>
            <a:xfrm flipH="false" flipV="false" rot="0">
              <a:off x="0" y="0"/>
              <a:ext cx="6324600" cy="6032500"/>
            </a:xfrm>
            <a:custGeom>
              <a:avLst/>
              <a:gdLst/>
              <a:ahLst/>
              <a:cxnLst/>
              <a:rect r="r" b="b" t="t" l="l"/>
              <a:pathLst>
                <a:path h="6032500" w="6324600">
                  <a:moveTo>
                    <a:pt x="6324600" y="6032500"/>
                  </a:moveTo>
                  <a:lnTo>
                    <a:pt x="0" y="6032500"/>
                  </a:lnTo>
                  <a:lnTo>
                    <a:pt x="0" y="0"/>
                  </a:lnTo>
                  <a:lnTo>
                    <a:pt x="6324600" y="0"/>
                  </a:lnTo>
                  <a:lnTo>
                    <a:pt x="6324600" y="6032500"/>
                  </a:lnTo>
                  <a:close/>
                  <a:moveTo>
                    <a:pt x="127000" y="5905500"/>
                  </a:moveTo>
                  <a:lnTo>
                    <a:pt x="6197600" y="5905500"/>
                  </a:lnTo>
                  <a:lnTo>
                    <a:pt x="6197600" y="127000"/>
                  </a:lnTo>
                  <a:lnTo>
                    <a:pt x="127000" y="127000"/>
                  </a:lnTo>
                  <a:lnTo>
                    <a:pt x="127000" y="5905500"/>
                  </a:lnTo>
                  <a:close/>
                </a:path>
              </a:pathLst>
            </a:custGeom>
            <a:solidFill>
              <a:srgbClr val="004AAD"/>
            </a:solidFill>
          </p:spPr>
        </p:sp>
      </p:grpSp>
      <p:sp>
        <p:nvSpPr>
          <p:cNvPr name="TextBox 9" id="9"/>
          <p:cNvSpPr txBox="true"/>
          <p:nvPr/>
        </p:nvSpPr>
        <p:spPr>
          <a:xfrm rot="0">
            <a:off x="1028700" y="1726528"/>
            <a:ext cx="5290161" cy="1454928"/>
          </a:xfrm>
          <a:prstGeom prst="rect">
            <a:avLst/>
          </a:prstGeom>
        </p:spPr>
        <p:txBody>
          <a:bodyPr anchor="t" rtlCol="false" tIns="0" lIns="0" bIns="0" rIns="0">
            <a:spAutoFit/>
          </a:bodyPr>
          <a:lstStyle/>
          <a:p>
            <a:pPr algn="l">
              <a:lnSpc>
                <a:spcPts val="5810"/>
              </a:lnSpc>
            </a:pPr>
            <a:r>
              <a:rPr lang="en-US" sz="4150" b="true">
                <a:solidFill>
                  <a:srgbClr val="004AAD"/>
                </a:solidFill>
                <a:latin typeface="League Spartan"/>
                <a:ea typeface="League Spartan"/>
                <a:cs typeface="League Spartan"/>
                <a:sym typeface="League Spartan"/>
              </a:rPr>
              <a:t>DEVELOPMENT </a:t>
            </a:r>
          </a:p>
          <a:p>
            <a:pPr algn="l">
              <a:lnSpc>
                <a:spcPts val="5810"/>
              </a:lnSpc>
            </a:pPr>
            <a:r>
              <a:rPr lang="en-US" b="true" sz="4150">
                <a:solidFill>
                  <a:srgbClr val="004AAD"/>
                </a:solidFill>
                <a:latin typeface="League Spartan"/>
                <a:ea typeface="League Spartan"/>
                <a:cs typeface="League Spartan"/>
                <a:sym typeface="League Spartan"/>
              </a:rPr>
              <a:t>OF ALERT SYSTEM</a:t>
            </a:r>
          </a:p>
        </p:txBody>
      </p:sp>
      <p:sp>
        <p:nvSpPr>
          <p:cNvPr name="TextBox 10" id="10"/>
          <p:cNvSpPr txBox="true"/>
          <p:nvPr/>
        </p:nvSpPr>
        <p:spPr>
          <a:xfrm rot="0">
            <a:off x="1028700" y="914400"/>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OUR FUTURE</a:t>
            </a:r>
          </a:p>
        </p:txBody>
      </p:sp>
      <p:sp>
        <p:nvSpPr>
          <p:cNvPr name="TextBox 11" id="11"/>
          <p:cNvSpPr txBox="true"/>
          <p:nvPr/>
        </p:nvSpPr>
        <p:spPr>
          <a:xfrm rot="0">
            <a:off x="0" y="3584206"/>
            <a:ext cx="7638072" cy="6177652"/>
          </a:xfrm>
          <a:prstGeom prst="rect">
            <a:avLst/>
          </a:prstGeom>
        </p:spPr>
        <p:txBody>
          <a:bodyPr anchor="t" rtlCol="false" tIns="0" lIns="0" bIns="0" rIns="0">
            <a:spAutoFit/>
          </a:bodyPr>
          <a:lstStyle/>
          <a:p>
            <a:pPr algn="l" marL="844241" indent="-422121" lvl="1">
              <a:lnSpc>
                <a:spcPts val="5474"/>
              </a:lnSpc>
              <a:buFont typeface="Arial"/>
              <a:buChar char="•"/>
            </a:pPr>
            <a:r>
              <a:rPr lang="en-US" sz="3910" i="true">
                <a:solidFill>
                  <a:srgbClr val="000000"/>
                </a:solidFill>
                <a:latin typeface="Poppins Italics"/>
                <a:ea typeface="Poppins Italics"/>
                <a:cs typeface="Poppins Italics"/>
                <a:sym typeface="Poppins Italics"/>
              </a:rPr>
              <a:t>Health monitoring sensors</a:t>
            </a:r>
          </a:p>
          <a:p>
            <a:pPr algn="l" marL="844241" indent="-422121" lvl="1">
              <a:lnSpc>
                <a:spcPts val="5474"/>
              </a:lnSpc>
              <a:buFont typeface="Arial"/>
              <a:buChar char="•"/>
            </a:pPr>
            <a:r>
              <a:rPr lang="en-US" sz="3910" i="true">
                <a:solidFill>
                  <a:srgbClr val="000000"/>
                </a:solidFill>
                <a:latin typeface="Poppins Italics"/>
                <a:ea typeface="Poppins Italics"/>
                <a:cs typeface="Poppins Italics"/>
                <a:sym typeface="Poppins Italics"/>
              </a:rPr>
              <a:t>Satellite-Based Connectivity</a:t>
            </a:r>
          </a:p>
          <a:p>
            <a:pPr algn="l" marL="844241" indent="-422121" lvl="1">
              <a:lnSpc>
                <a:spcPts val="5474"/>
              </a:lnSpc>
              <a:buFont typeface="Arial"/>
              <a:buChar char="•"/>
            </a:pPr>
            <a:r>
              <a:rPr lang="en-US" sz="3910" i="true">
                <a:solidFill>
                  <a:srgbClr val="000000"/>
                </a:solidFill>
                <a:latin typeface="Poppins Italics"/>
                <a:ea typeface="Poppins Italics"/>
                <a:cs typeface="Poppins Italics"/>
                <a:sym typeface="Poppins Italics"/>
              </a:rPr>
              <a:t>Voice Assistant Integration</a:t>
            </a:r>
          </a:p>
          <a:p>
            <a:pPr algn="l" marL="844241" indent="-422121" lvl="1">
              <a:lnSpc>
                <a:spcPts val="5474"/>
              </a:lnSpc>
              <a:buFont typeface="Arial"/>
              <a:buChar char="•"/>
            </a:pPr>
            <a:r>
              <a:rPr lang="en-US" sz="3910" i="true">
                <a:solidFill>
                  <a:srgbClr val="000000"/>
                </a:solidFill>
                <a:latin typeface="Poppins Italics"/>
                <a:ea typeface="Poppins Italics"/>
                <a:cs typeface="Poppins Italics"/>
                <a:sym typeface="Poppins Italics"/>
              </a:rPr>
              <a:t>Integration With Smart Traffic Signals</a:t>
            </a:r>
          </a:p>
          <a:p>
            <a:pPr algn="l" marL="844241" indent="-422121" lvl="1">
              <a:lnSpc>
                <a:spcPts val="5474"/>
              </a:lnSpc>
              <a:buFont typeface="Arial"/>
              <a:buChar char="•"/>
            </a:pPr>
            <a:r>
              <a:rPr lang="en-US" sz="3910" i="true">
                <a:solidFill>
                  <a:srgbClr val="000000"/>
                </a:solidFill>
                <a:latin typeface="Poppins Italics"/>
                <a:ea typeface="Poppins Italics"/>
                <a:cs typeface="Poppins Italics"/>
                <a:sym typeface="Poppins Italics"/>
              </a:rPr>
              <a:t>Drone Assistance</a:t>
            </a:r>
          </a:p>
          <a:p>
            <a:pPr algn="l" marL="844241" indent="-422121" lvl="1">
              <a:lnSpc>
                <a:spcPts val="5474"/>
              </a:lnSpc>
              <a:buFont typeface="Arial"/>
              <a:buChar char="•"/>
            </a:pPr>
            <a:r>
              <a:rPr lang="en-US" sz="3910" i="true">
                <a:solidFill>
                  <a:srgbClr val="000000"/>
                </a:solidFill>
                <a:latin typeface="Poppins Italics"/>
                <a:ea typeface="Poppins Italics"/>
                <a:cs typeface="Poppins Italics"/>
                <a:sym typeface="Poppins Italics"/>
              </a:rPr>
              <a:t>Wearable Device Support</a:t>
            </a:r>
          </a:p>
          <a:p>
            <a:pPr algn="l">
              <a:lnSpc>
                <a:spcPts val="5474"/>
              </a:lnSpc>
            </a:pPr>
          </a:p>
        </p:txBody>
      </p:sp>
      <p:sp>
        <p:nvSpPr>
          <p:cNvPr name="TextBox 12" id="12"/>
          <p:cNvSpPr txBox="true"/>
          <p:nvPr/>
        </p:nvSpPr>
        <p:spPr>
          <a:xfrm rot="0">
            <a:off x="12261992" y="2613311"/>
            <a:ext cx="6122957" cy="1426353"/>
          </a:xfrm>
          <a:prstGeom prst="rect">
            <a:avLst/>
          </a:prstGeom>
        </p:spPr>
        <p:txBody>
          <a:bodyPr anchor="t" rtlCol="false" tIns="0" lIns="0" bIns="0" rIns="0">
            <a:spAutoFit/>
          </a:bodyPr>
          <a:lstStyle/>
          <a:p>
            <a:pPr algn="l">
              <a:lnSpc>
                <a:spcPts val="2830"/>
              </a:lnSpc>
              <a:spcBef>
                <a:spcPct val="0"/>
              </a:spcBef>
            </a:pPr>
            <a:r>
              <a:rPr lang="en-US" sz="2022">
                <a:solidFill>
                  <a:srgbClr val="000000"/>
                </a:solidFill>
                <a:latin typeface="Poppins"/>
                <a:ea typeface="Poppins"/>
                <a:cs typeface="Poppins"/>
                <a:sym typeface="Poppins"/>
              </a:rPr>
              <a:t>The future development of road accident alert systems refers to the advancement and integration of new technologies such as Artificial Intelligence (AI), Internet of Things (IoT.</a:t>
            </a:r>
          </a:p>
        </p:txBody>
      </p:sp>
      <p:sp>
        <p:nvSpPr>
          <p:cNvPr name="TextBox 13" id="13"/>
          <p:cNvSpPr txBox="true"/>
          <p:nvPr/>
        </p:nvSpPr>
        <p:spPr>
          <a:xfrm rot="0">
            <a:off x="7895644" y="7372765"/>
            <a:ext cx="5228009" cy="1091163"/>
          </a:xfrm>
          <a:prstGeom prst="rect">
            <a:avLst/>
          </a:prstGeom>
        </p:spPr>
        <p:txBody>
          <a:bodyPr anchor="t" rtlCol="false" tIns="0" lIns="0" bIns="0" rIns="0">
            <a:spAutoFit/>
          </a:bodyPr>
          <a:lstStyle/>
          <a:p>
            <a:pPr algn="l">
              <a:lnSpc>
                <a:spcPts val="2886"/>
              </a:lnSpc>
              <a:spcBef>
                <a:spcPct val="0"/>
              </a:spcBef>
            </a:pPr>
            <a:r>
              <a:rPr lang="en-US" sz="2061">
                <a:solidFill>
                  <a:srgbClr val="000000"/>
                </a:solidFill>
                <a:latin typeface="Poppins"/>
                <a:ea typeface="Poppins"/>
                <a:cs typeface="Poppins"/>
                <a:sym typeface="Poppins"/>
              </a:rPr>
              <a:t> These developments aim to make the system more intelligent, reliable, and efficient by predicting accidents,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1791395" y="1817835"/>
            <a:ext cx="4243380" cy="827825"/>
          </a:xfrm>
          <a:prstGeom prst="rect">
            <a:avLst/>
          </a:prstGeom>
        </p:spPr>
        <p:txBody>
          <a:bodyPr anchor="t" rtlCol="false" tIns="0" lIns="0" bIns="0" rIns="0">
            <a:spAutoFit/>
          </a:bodyPr>
          <a:lstStyle/>
          <a:p>
            <a:pPr algn="l">
              <a:lnSpc>
                <a:spcPts val="6871"/>
              </a:lnSpc>
            </a:pPr>
            <a:r>
              <a:rPr lang="en-US" sz="4908">
                <a:solidFill>
                  <a:srgbClr val="004AAD"/>
                </a:solidFill>
                <a:latin typeface="League Spartan"/>
                <a:ea typeface="League Spartan"/>
                <a:cs typeface="League Spartan"/>
                <a:sym typeface="League Spartan"/>
              </a:rPr>
              <a:t>VISION</a:t>
            </a:r>
          </a:p>
        </p:txBody>
      </p:sp>
      <p:sp>
        <p:nvSpPr>
          <p:cNvPr name="TextBox 4" id="4"/>
          <p:cNvSpPr txBox="true"/>
          <p:nvPr/>
        </p:nvSpPr>
        <p:spPr>
          <a:xfrm rot="0">
            <a:off x="10376718" y="923232"/>
            <a:ext cx="6371746" cy="839096"/>
          </a:xfrm>
          <a:prstGeom prst="rect">
            <a:avLst/>
          </a:prstGeom>
        </p:spPr>
        <p:txBody>
          <a:bodyPr anchor="t" rtlCol="false" tIns="0" lIns="0" bIns="0" rIns="0">
            <a:spAutoFit/>
          </a:bodyPr>
          <a:lstStyle/>
          <a:p>
            <a:pPr algn="l">
              <a:lnSpc>
                <a:spcPts val="6775"/>
              </a:lnSpc>
            </a:pPr>
            <a:r>
              <a:rPr lang="en-US" b="true" sz="4839">
                <a:solidFill>
                  <a:srgbClr val="000000"/>
                </a:solidFill>
                <a:latin typeface="Roboto Bold"/>
                <a:ea typeface="Roboto Bold"/>
                <a:cs typeface="Roboto Bold"/>
                <a:sym typeface="Roboto Bold"/>
              </a:rPr>
              <a:t>OUR ALERT SYSTEM</a:t>
            </a:r>
          </a:p>
        </p:txBody>
      </p:sp>
      <p:sp>
        <p:nvSpPr>
          <p:cNvPr name="TextBox 5" id="5"/>
          <p:cNvSpPr txBox="true"/>
          <p:nvPr/>
        </p:nvSpPr>
        <p:spPr>
          <a:xfrm rot="0">
            <a:off x="10034744" y="6011882"/>
            <a:ext cx="6000031" cy="2778154"/>
          </a:xfrm>
          <a:prstGeom prst="rect">
            <a:avLst/>
          </a:prstGeom>
        </p:spPr>
        <p:txBody>
          <a:bodyPr anchor="t" rtlCol="false" tIns="0" lIns="0" bIns="0" rIns="0">
            <a:spAutoFit/>
          </a:bodyPr>
          <a:lstStyle/>
          <a:p>
            <a:pPr algn="l">
              <a:lnSpc>
                <a:spcPts val="3169"/>
              </a:lnSpc>
            </a:pPr>
            <a:r>
              <a:rPr lang="en-US" sz="2263">
                <a:solidFill>
                  <a:srgbClr val="000000"/>
                </a:solidFill>
                <a:latin typeface="Poppins"/>
                <a:ea typeface="Poppins"/>
                <a:cs typeface="Poppins"/>
                <a:sym typeface="Poppins"/>
              </a:rPr>
              <a:t>By integrating IoT, GPS, sensors, AI, and communication technologies, the system will automatically detect accidents, analyze severity, and instantly alert emergency services, nearby hospitals, and family members.</a:t>
            </a:r>
          </a:p>
          <a:p>
            <a:pPr algn="l">
              <a:lnSpc>
                <a:spcPts val="3169"/>
              </a:lnSpc>
              <a:spcBef>
                <a:spcPct val="0"/>
              </a:spcBef>
            </a:pPr>
          </a:p>
        </p:txBody>
      </p:sp>
      <p:grpSp>
        <p:nvGrpSpPr>
          <p:cNvPr name="Group 6" id="6"/>
          <p:cNvGrpSpPr/>
          <p:nvPr/>
        </p:nvGrpSpPr>
        <p:grpSpPr>
          <a:xfrm rot="0">
            <a:off x="806450" y="806450"/>
            <a:ext cx="6990015" cy="8674100"/>
            <a:chOff x="0" y="0"/>
            <a:chExt cx="1840992" cy="2284537"/>
          </a:xfrm>
        </p:grpSpPr>
        <p:sp>
          <p:nvSpPr>
            <p:cNvPr name="Freeform 7" id="7"/>
            <p:cNvSpPr/>
            <p:nvPr/>
          </p:nvSpPr>
          <p:spPr>
            <a:xfrm flipH="false" flipV="false" rot="0">
              <a:off x="0" y="0"/>
              <a:ext cx="1840992" cy="2284537"/>
            </a:xfrm>
            <a:custGeom>
              <a:avLst/>
              <a:gdLst/>
              <a:ahLst/>
              <a:cxnLst/>
              <a:rect r="r" b="b" t="t" l="l"/>
              <a:pathLst>
                <a:path h="2284537" w="1840992">
                  <a:moveTo>
                    <a:pt x="56486" y="0"/>
                  </a:moveTo>
                  <a:lnTo>
                    <a:pt x="1784506" y="0"/>
                  </a:lnTo>
                  <a:cubicBezTo>
                    <a:pt x="1799487" y="0"/>
                    <a:pt x="1813854" y="5951"/>
                    <a:pt x="1824447" y="16544"/>
                  </a:cubicBezTo>
                  <a:cubicBezTo>
                    <a:pt x="1835041" y="27138"/>
                    <a:pt x="1840992" y="41505"/>
                    <a:pt x="1840992" y="56486"/>
                  </a:cubicBezTo>
                  <a:lnTo>
                    <a:pt x="1840992" y="2228051"/>
                  </a:lnTo>
                  <a:cubicBezTo>
                    <a:pt x="1840992" y="2243032"/>
                    <a:pt x="1835041" y="2257399"/>
                    <a:pt x="1824447" y="2267992"/>
                  </a:cubicBezTo>
                  <a:cubicBezTo>
                    <a:pt x="1813854" y="2278586"/>
                    <a:pt x="1799487" y="2284537"/>
                    <a:pt x="1784506" y="2284537"/>
                  </a:cubicBezTo>
                  <a:lnTo>
                    <a:pt x="56486" y="2284537"/>
                  </a:lnTo>
                  <a:cubicBezTo>
                    <a:pt x="41505" y="2284537"/>
                    <a:pt x="27138" y="2278586"/>
                    <a:pt x="16544" y="2267992"/>
                  </a:cubicBezTo>
                  <a:cubicBezTo>
                    <a:pt x="5951" y="2257399"/>
                    <a:pt x="0" y="2243032"/>
                    <a:pt x="0" y="2228051"/>
                  </a:cubicBezTo>
                  <a:lnTo>
                    <a:pt x="0" y="56486"/>
                  </a:lnTo>
                  <a:cubicBezTo>
                    <a:pt x="0" y="41505"/>
                    <a:pt x="5951" y="27138"/>
                    <a:pt x="16544" y="16544"/>
                  </a:cubicBezTo>
                  <a:cubicBezTo>
                    <a:pt x="27138" y="5951"/>
                    <a:pt x="41505" y="0"/>
                    <a:pt x="56486" y="0"/>
                  </a:cubicBezTo>
                  <a:close/>
                </a:path>
              </a:pathLst>
            </a:custGeom>
            <a:solidFill>
              <a:srgbClr val="004AAD"/>
            </a:solidFill>
          </p:spPr>
        </p:sp>
        <p:sp>
          <p:nvSpPr>
            <p:cNvPr name="TextBox 8" id="8"/>
            <p:cNvSpPr txBox="true"/>
            <p:nvPr/>
          </p:nvSpPr>
          <p:spPr>
            <a:xfrm>
              <a:off x="0" y="-47625"/>
              <a:ext cx="1840992" cy="2332162"/>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78172" y="1986942"/>
            <a:ext cx="5732976" cy="1170053"/>
          </a:xfrm>
          <a:prstGeom prst="rect">
            <a:avLst/>
          </a:prstGeom>
        </p:spPr>
        <p:txBody>
          <a:bodyPr anchor="t" rtlCol="false" tIns="0" lIns="0" bIns="0" rIns="0">
            <a:spAutoFit/>
          </a:bodyPr>
          <a:lstStyle/>
          <a:p>
            <a:pPr algn="r">
              <a:lnSpc>
                <a:spcPts val="4350"/>
              </a:lnSpc>
            </a:pPr>
            <a:r>
              <a:rPr lang="en-US" sz="3107">
                <a:solidFill>
                  <a:srgbClr val="FFFFFF"/>
                </a:solidFill>
                <a:latin typeface="Poppins"/>
                <a:ea typeface="Poppins"/>
                <a:cs typeface="Poppins"/>
                <a:sym typeface="Poppins"/>
              </a:rPr>
              <a:t>No accident goes unnoticed.</a:t>
            </a:r>
          </a:p>
          <a:p>
            <a:pPr algn="r">
              <a:lnSpc>
                <a:spcPts val="4846"/>
              </a:lnSpc>
              <a:spcBef>
                <a:spcPct val="0"/>
              </a:spcBef>
            </a:pPr>
          </a:p>
        </p:txBody>
      </p:sp>
      <p:sp>
        <p:nvSpPr>
          <p:cNvPr name="TextBox 10" id="10"/>
          <p:cNvSpPr txBox="true"/>
          <p:nvPr/>
        </p:nvSpPr>
        <p:spPr>
          <a:xfrm rot="0">
            <a:off x="1078172" y="4379211"/>
            <a:ext cx="5361463" cy="1553986"/>
          </a:xfrm>
          <a:prstGeom prst="rect">
            <a:avLst/>
          </a:prstGeom>
        </p:spPr>
        <p:txBody>
          <a:bodyPr anchor="t" rtlCol="false" tIns="0" lIns="0" bIns="0" rIns="0">
            <a:spAutoFit/>
          </a:bodyPr>
          <a:lstStyle/>
          <a:p>
            <a:pPr algn="r">
              <a:lnSpc>
                <a:spcPts val="4122"/>
              </a:lnSpc>
            </a:pPr>
            <a:r>
              <a:rPr lang="en-US" sz="2944">
                <a:solidFill>
                  <a:srgbClr val="FFFFFF"/>
                </a:solidFill>
                <a:latin typeface="Poppins"/>
                <a:ea typeface="Poppins"/>
                <a:cs typeface="Poppins"/>
                <a:sym typeface="Poppins"/>
              </a:rPr>
              <a:t>Response time is minimized, saving more lives.</a:t>
            </a:r>
          </a:p>
          <a:p>
            <a:pPr algn="r">
              <a:lnSpc>
                <a:spcPts val="4122"/>
              </a:lnSpc>
              <a:spcBef>
                <a:spcPct val="0"/>
              </a:spcBef>
            </a:pPr>
            <a:r>
              <a:rPr lang="en-US" sz="2944">
                <a:solidFill>
                  <a:srgbClr val="FFFFFF"/>
                </a:solidFill>
                <a:latin typeface="Poppins"/>
                <a:ea typeface="Poppins"/>
                <a:cs typeface="Poppins"/>
                <a:sym typeface="Poppins"/>
              </a:rPr>
              <a:t> </a:t>
            </a:r>
          </a:p>
        </p:txBody>
      </p:sp>
      <p:grpSp>
        <p:nvGrpSpPr>
          <p:cNvPr name="Group 11" id="11"/>
          <p:cNvGrpSpPr/>
          <p:nvPr/>
        </p:nvGrpSpPr>
        <p:grpSpPr>
          <a:xfrm rot="0">
            <a:off x="6862333" y="1606753"/>
            <a:ext cx="1868266" cy="1868266"/>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6862333" y="4210291"/>
            <a:ext cx="1868266" cy="1868266"/>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16" id="16"/>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6862333" y="6811982"/>
            <a:ext cx="1868266" cy="1868266"/>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19" id="19"/>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20" id="20"/>
          <p:cNvSpPr txBox="true"/>
          <p:nvPr/>
        </p:nvSpPr>
        <p:spPr>
          <a:xfrm rot="0">
            <a:off x="6977048" y="1901472"/>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1</a:t>
            </a:r>
          </a:p>
        </p:txBody>
      </p:sp>
      <p:sp>
        <p:nvSpPr>
          <p:cNvPr name="TextBox 21" id="21"/>
          <p:cNvSpPr txBox="true"/>
          <p:nvPr/>
        </p:nvSpPr>
        <p:spPr>
          <a:xfrm rot="0">
            <a:off x="6977048" y="4495485"/>
            <a:ext cx="1638836" cy="1335977"/>
          </a:xfrm>
          <a:prstGeom prst="rect">
            <a:avLst/>
          </a:prstGeom>
        </p:spPr>
        <p:txBody>
          <a:bodyPr anchor="t" rtlCol="false" tIns="0" lIns="0" bIns="0" rIns="0">
            <a:spAutoFit/>
          </a:bodyPr>
          <a:lstStyle/>
          <a:p>
            <a:pPr algn="ctr">
              <a:lnSpc>
                <a:spcPts val="11002"/>
              </a:lnSpc>
            </a:pPr>
            <a:r>
              <a:rPr lang="en-US" b="true" sz="7859">
                <a:solidFill>
                  <a:srgbClr val="000000"/>
                </a:solidFill>
                <a:latin typeface="League Spartan"/>
                <a:ea typeface="League Spartan"/>
                <a:cs typeface="League Spartan"/>
                <a:sym typeface="League Spartan"/>
              </a:rPr>
              <a:t>2</a:t>
            </a:r>
          </a:p>
        </p:txBody>
      </p:sp>
      <p:sp>
        <p:nvSpPr>
          <p:cNvPr name="TextBox 22" id="22"/>
          <p:cNvSpPr txBox="true"/>
          <p:nvPr/>
        </p:nvSpPr>
        <p:spPr>
          <a:xfrm rot="0">
            <a:off x="6977048" y="7097732"/>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3</a:t>
            </a:r>
          </a:p>
        </p:txBody>
      </p:sp>
      <p:sp>
        <p:nvSpPr>
          <p:cNvPr name="TextBox 23" id="23"/>
          <p:cNvSpPr txBox="true"/>
          <p:nvPr/>
        </p:nvSpPr>
        <p:spPr>
          <a:xfrm rot="0">
            <a:off x="10064739" y="3189824"/>
            <a:ext cx="5634574" cy="2223135"/>
          </a:xfrm>
          <a:prstGeom prst="rect">
            <a:avLst/>
          </a:prstGeom>
        </p:spPr>
        <p:txBody>
          <a:bodyPr anchor="t" rtlCol="false" tIns="0" lIns="0" bIns="0" rIns="0">
            <a:spAutoFit/>
          </a:bodyPr>
          <a:lstStyle/>
          <a:p>
            <a:pPr algn="ctr">
              <a:lnSpc>
                <a:spcPts val="2939"/>
              </a:lnSpc>
              <a:spcBef>
                <a:spcPct val="0"/>
              </a:spcBef>
            </a:pPr>
            <a:r>
              <a:rPr lang="en-US" sz="2099">
                <a:solidFill>
                  <a:srgbClr val="000000"/>
                </a:solidFill>
                <a:latin typeface="Archivo Black"/>
                <a:ea typeface="Archivo Black"/>
                <a:cs typeface="Archivo Black"/>
                <a:sym typeface="Archivo Black"/>
              </a:rPr>
              <a:t>Our vision is to create a smart, reliable, and real-time accident detection and alert system that ensures faster emergency response, reduces fatalities, and improves road safety</a:t>
            </a:r>
          </a:p>
        </p:txBody>
      </p:sp>
      <p:sp>
        <p:nvSpPr>
          <p:cNvPr name="TextBox 24" id="24"/>
          <p:cNvSpPr txBox="true"/>
          <p:nvPr/>
        </p:nvSpPr>
        <p:spPr>
          <a:xfrm rot="0">
            <a:off x="1286128" y="7090807"/>
            <a:ext cx="5153507" cy="3218321"/>
          </a:xfrm>
          <a:prstGeom prst="rect">
            <a:avLst/>
          </a:prstGeom>
        </p:spPr>
        <p:txBody>
          <a:bodyPr anchor="t" rtlCol="false" tIns="0" lIns="0" bIns="0" rIns="0">
            <a:spAutoFit/>
          </a:bodyPr>
          <a:lstStyle/>
          <a:p>
            <a:pPr algn="r">
              <a:lnSpc>
                <a:spcPts val="4262"/>
              </a:lnSpc>
            </a:pPr>
            <a:r>
              <a:rPr lang="en-US" sz="3044">
                <a:solidFill>
                  <a:srgbClr val="FFFFFF"/>
                </a:solidFill>
                <a:latin typeface="Poppins"/>
                <a:ea typeface="Poppins"/>
                <a:cs typeface="Poppins"/>
                <a:sym typeface="Poppins"/>
              </a:rPr>
              <a:t>Drivers, passengers, and pedestrians feel safer on roads.</a:t>
            </a:r>
          </a:p>
          <a:p>
            <a:pPr algn="r">
              <a:lnSpc>
                <a:spcPts val="4262"/>
              </a:lnSpc>
            </a:pPr>
          </a:p>
          <a:p>
            <a:pPr algn="r">
              <a:lnSpc>
                <a:spcPts val="4262"/>
              </a:lnSpc>
            </a:pPr>
          </a:p>
          <a:p>
            <a:pPr algn="r">
              <a:lnSpc>
                <a:spcPts val="4262"/>
              </a:lnSpc>
              <a:spcBef>
                <a:spcPct val="0"/>
              </a:spcBef>
            </a:pPr>
            <a:r>
              <a:rPr lang="en-US" sz="3044">
                <a:solidFill>
                  <a:srgbClr val="FFFFFF"/>
                </a:solidFill>
                <a:latin typeface="Poppins"/>
                <a:ea typeface="Poppins"/>
                <a:cs typeface="Poppins"/>
                <a:sym typeface="Poppins"/>
              </a:rPr>
              <a: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784724" y="2476701"/>
            <a:ext cx="6021380" cy="1855890"/>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ACCIDENTS IN 2022</a:t>
            </a:r>
          </a:p>
        </p:txBody>
      </p:sp>
      <p:sp>
        <p:nvSpPr>
          <p:cNvPr name="TextBox 4" id="4"/>
          <p:cNvSpPr txBox="true"/>
          <p:nvPr/>
        </p:nvSpPr>
        <p:spPr>
          <a:xfrm rot="0">
            <a:off x="1028700" y="5012526"/>
            <a:ext cx="5533428" cy="1218494"/>
          </a:xfrm>
          <a:prstGeom prst="rect">
            <a:avLst/>
          </a:prstGeom>
        </p:spPr>
        <p:txBody>
          <a:bodyPr anchor="t" rtlCol="false" tIns="0" lIns="0" bIns="0" rIns="0">
            <a:spAutoFit/>
          </a:bodyPr>
          <a:lstStyle/>
          <a:p>
            <a:pPr algn="l">
              <a:lnSpc>
                <a:spcPts val="4763"/>
              </a:lnSpc>
              <a:spcBef>
                <a:spcPct val="0"/>
              </a:spcBef>
            </a:pPr>
            <a:r>
              <a:rPr lang="en-US" sz="3402">
                <a:solidFill>
                  <a:srgbClr val="000000"/>
                </a:solidFill>
                <a:latin typeface="Poppins"/>
                <a:ea typeface="Poppins"/>
                <a:cs typeface="Poppins"/>
                <a:sym typeface="Poppins"/>
              </a:rPr>
              <a:t>Top 6 cities in terms of accidents</a:t>
            </a:r>
          </a:p>
        </p:txBody>
      </p:sp>
      <p:pic>
        <p:nvPicPr>
          <p:cNvPr name="Picture 5" id="5"/>
          <p:cNvPicPr>
            <a:picLocks noChangeAspect="true"/>
          </p:cNvPicPr>
          <p:nvPr/>
        </p:nvPicPr>
        <p:blipFill>
          <a:blip r:embed="rId3"/>
          <a:stretch>
            <a:fillRect/>
          </a:stretch>
        </p:blipFill>
        <p:spPr>
          <a:xfrm rot="0">
            <a:off x="6551083" y="-1052255"/>
            <a:ext cx="11740843" cy="12391510"/>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1508610" y="4065560"/>
            <a:ext cx="2960881" cy="2960544"/>
            <a:chOff x="0" y="0"/>
            <a:chExt cx="6350013" cy="6349289"/>
          </a:xfrm>
        </p:grpSpPr>
        <p:sp>
          <p:nvSpPr>
            <p:cNvPr name="Freeform 4" id="4"/>
            <p:cNvSpPr/>
            <p:nvPr/>
          </p:nvSpPr>
          <p:spPr>
            <a:xfrm flipH="false" flipV="false" rot="42000">
              <a:off x="-86989" y="-102916"/>
              <a:ext cx="6524009" cy="6539093"/>
            </a:xfrm>
            <a:custGeom>
              <a:avLst/>
              <a:gdLst/>
              <a:ahLst/>
              <a:cxnLst/>
              <a:rect r="r" b="b" t="t" l="l"/>
              <a:pathLst>
                <a:path h="6539093" w="6524009">
                  <a:moveTo>
                    <a:pt x="5649619" y="1080311"/>
                  </a:moveTo>
                  <a:cubicBezTo>
                    <a:pt x="5522820" y="866808"/>
                    <a:pt x="5296184" y="749261"/>
                    <a:pt x="5064551" y="751926"/>
                  </a:cubicBezTo>
                  <a:lnTo>
                    <a:pt x="5064588" y="751887"/>
                  </a:lnTo>
                  <a:cubicBezTo>
                    <a:pt x="4832955" y="754514"/>
                    <a:pt x="4606281" y="636980"/>
                    <a:pt x="4479521" y="423502"/>
                  </a:cubicBezTo>
                  <a:cubicBezTo>
                    <a:pt x="4290372" y="104898"/>
                    <a:pt x="3878774" y="0"/>
                    <a:pt x="3560170" y="189187"/>
                  </a:cubicBezTo>
                  <a:lnTo>
                    <a:pt x="3560120" y="189226"/>
                  </a:lnTo>
                  <a:lnTo>
                    <a:pt x="3560117" y="189023"/>
                  </a:lnTo>
                  <a:cubicBezTo>
                    <a:pt x="3362234" y="306270"/>
                    <a:pt x="3109431" y="318452"/>
                    <a:pt x="2893880" y="199678"/>
                  </a:cubicBezTo>
                  <a:cubicBezTo>
                    <a:pt x="2790118" y="140212"/>
                    <a:pt x="2672290" y="109706"/>
                    <a:pt x="2552707" y="111345"/>
                  </a:cubicBezTo>
                  <a:cubicBezTo>
                    <a:pt x="2304428" y="114378"/>
                    <a:pt x="2089329" y="251929"/>
                    <a:pt x="1975760" y="453852"/>
                  </a:cubicBezTo>
                  <a:lnTo>
                    <a:pt x="1975759" y="453813"/>
                  </a:lnTo>
                  <a:cubicBezTo>
                    <a:pt x="1862228" y="655698"/>
                    <a:pt x="1647078" y="793249"/>
                    <a:pt x="1398837" y="796282"/>
                  </a:cubicBezTo>
                  <a:cubicBezTo>
                    <a:pt x="1028342" y="800808"/>
                    <a:pt x="731692" y="1104797"/>
                    <a:pt x="736218" y="1475292"/>
                  </a:cubicBezTo>
                  <a:lnTo>
                    <a:pt x="736219" y="1475368"/>
                  </a:lnTo>
                  <a:lnTo>
                    <a:pt x="736015" y="1475295"/>
                  </a:lnTo>
                  <a:cubicBezTo>
                    <a:pt x="738621" y="1705163"/>
                    <a:pt x="622881" y="1930075"/>
                    <a:pt x="412522" y="2057407"/>
                  </a:cubicBezTo>
                  <a:cubicBezTo>
                    <a:pt x="308992" y="2117514"/>
                    <a:pt x="223535" y="2204361"/>
                    <a:pt x="165106" y="2308848"/>
                  </a:cubicBezTo>
                  <a:cubicBezTo>
                    <a:pt x="43587" y="2525410"/>
                    <a:pt x="55149" y="2780444"/>
                    <a:pt x="173265" y="2979739"/>
                  </a:cubicBezTo>
                  <a:lnTo>
                    <a:pt x="173227" y="2979740"/>
                  </a:lnTo>
                  <a:cubicBezTo>
                    <a:pt x="291252" y="3178998"/>
                    <a:pt x="302815" y="3434057"/>
                    <a:pt x="181296" y="3650594"/>
                  </a:cubicBezTo>
                  <a:cubicBezTo>
                    <a:pt x="0" y="3973686"/>
                    <a:pt x="114910" y="4382599"/>
                    <a:pt x="438041" y="4563945"/>
                  </a:cubicBezTo>
                  <a:lnTo>
                    <a:pt x="438079" y="4563982"/>
                  </a:lnTo>
                  <a:lnTo>
                    <a:pt x="437953" y="4564073"/>
                  </a:lnTo>
                  <a:cubicBezTo>
                    <a:pt x="639875" y="4677552"/>
                    <a:pt x="777362" y="4892703"/>
                    <a:pt x="780396" y="5140983"/>
                  </a:cubicBezTo>
                  <a:cubicBezTo>
                    <a:pt x="784923" y="5511477"/>
                    <a:pt x="1088912" y="5808128"/>
                    <a:pt x="1459394" y="5803602"/>
                  </a:cubicBezTo>
                  <a:cubicBezTo>
                    <a:pt x="1707686" y="5800568"/>
                    <a:pt x="1926043" y="5932797"/>
                    <a:pt x="2044549" y="6131884"/>
                  </a:cubicBezTo>
                  <a:cubicBezTo>
                    <a:pt x="2162978" y="6330884"/>
                    <a:pt x="2381413" y="6463201"/>
                    <a:pt x="2629667" y="6460167"/>
                  </a:cubicBezTo>
                  <a:cubicBezTo>
                    <a:pt x="2749252" y="6458861"/>
                    <a:pt x="2866294" y="6425482"/>
                    <a:pt x="2968579" y="6363513"/>
                  </a:cubicBezTo>
                  <a:cubicBezTo>
                    <a:pt x="3181113" y="6239533"/>
                    <a:pt x="3434202" y="6245535"/>
                    <a:pt x="3634879" y="6357950"/>
                  </a:cubicBezTo>
                  <a:lnTo>
                    <a:pt x="3634876" y="6357709"/>
                  </a:lnTo>
                  <a:lnTo>
                    <a:pt x="3634915" y="6357785"/>
                  </a:lnTo>
                  <a:cubicBezTo>
                    <a:pt x="3958045" y="6539093"/>
                    <a:pt x="4366957" y="6424132"/>
                    <a:pt x="4548317" y="6101040"/>
                  </a:cubicBezTo>
                  <a:cubicBezTo>
                    <a:pt x="4669823" y="5884541"/>
                    <a:pt x="4893520" y="5761479"/>
                    <a:pt x="5125149" y="5758484"/>
                  </a:cubicBezTo>
                  <a:lnTo>
                    <a:pt x="5125097" y="5758396"/>
                  </a:lnTo>
                  <a:cubicBezTo>
                    <a:pt x="5356726" y="5755401"/>
                    <a:pt x="5580461" y="5632338"/>
                    <a:pt x="5701929" y="5415840"/>
                  </a:cubicBezTo>
                  <a:cubicBezTo>
                    <a:pt x="5761756" y="5309247"/>
                    <a:pt x="5789349" y="5193280"/>
                    <a:pt x="5787829" y="5079270"/>
                  </a:cubicBezTo>
                  <a:lnTo>
                    <a:pt x="5787918" y="5079345"/>
                  </a:lnTo>
                  <a:cubicBezTo>
                    <a:pt x="5785392" y="4855915"/>
                    <a:pt x="5894690" y="4637076"/>
                    <a:pt x="6094043" y="4508101"/>
                  </a:cubicBezTo>
                  <a:cubicBezTo>
                    <a:pt x="6201645" y="4449835"/>
                    <a:pt x="6294564" y="4361431"/>
                    <a:pt x="6358841" y="4246884"/>
                  </a:cubicBezTo>
                  <a:cubicBezTo>
                    <a:pt x="6480397" y="4030270"/>
                    <a:pt x="6468835" y="3775211"/>
                    <a:pt x="6350733" y="3575953"/>
                  </a:cubicBezTo>
                  <a:lnTo>
                    <a:pt x="6350771" y="3575953"/>
                  </a:lnTo>
                  <a:cubicBezTo>
                    <a:pt x="6232707" y="3376695"/>
                    <a:pt x="6221132" y="3121636"/>
                    <a:pt x="6342663" y="2905086"/>
                  </a:cubicBezTo>
                  <a:cubicBezTo>
                    <a:pt x="6524009" y="2581956"/>
                    <a:pt x="6409049" y="2173082"/>
                    <a:pt x="6085918" y="1991736"/>
                  </a:cubicBezTo>
                  <a:lnTo>
                    <a:pt x="6085867" y="1991685"/>
                  </a:lnTo>
                  <a:lnTo>
                    <a:pt x="6085994" y="1991646"/>
                  </a:lnTo>
                  <a:cubicBezTo>
                    <a:pt x="5885695" y="1878997"/>
                    <a:pt x="5748797" y="1666367"/>
                    <a:pt x="5743674" y="1420590"/>
                  </a:cubicBezTo>
                  <a:cubicBezTo>
                    <a:pt x="5743425" y="1304582"/>
                    <a:pt x="5713071" y="1187215"/>
                    <a:pt x="5649619" y="1080312"/>
                  </a:cubicBezTo>
                </a:path>
              </a:pathLst>
            </a:custGeom>
            <a:blipFill>
              <a:blip r:embed="rId3"/>
              <a:stretch>
                <a:fillRect l="0" t="0" r="0" b="-46799"/>
              </a:stretch>
            </a:blipFill>
          </p:spPr>
        </p:sp>
      </p:grpSp>
      <p:grpSp>
        <p:nvGrpSpPr>
          <p:cNvPr name="Group 5" id="5"/>
          <p:cNvGrpSpPr>
            <a:grpSpLocks noChangeAspect="true"/>
          </p:cNvGrpSpPr>
          <p:nvPr/>
        </p:nvGrpSpPr>
        <p:grpSpPr>
          <a:xfrm rot="0">
            <a:off x="5450566" y="4065560"/>
            <a:ext cx="2960881" cy="2960544"/>
            <a:chOff x="0" y="0"/>
            <a:chExt cx="6350013" cy="6349289"/>
          </a:xfrm>
        </p:grpSpPr>
        <p:sp>
          <p:nvSpPr>
            <p:cNvPr name="Freeform 6" id="6"/>
            <p:cNvSpPr/>
            <p:nvPr/>
          </p:nvSpPr>
          <p:spPr>
            <a:xfrm flipH="false" flipV="false" rot="0">
              <a:off x="-95250" y="-95136"/>
              <a:ext cx="6540525" cy="6539573"/>
            </a:xfrm>
            <a:custGeom>
              <a:avLst/>
              <a:gdLst/>
              <a:ahLst/>
              <a:cxnLst/>
              <a:rect r="r" b="b" t="t" l="l"/>
              <a:pathLst>
                <a:path h="6539573" w="6540525">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4"/>
              <a:stretch>
                <a:fillRect l="0" t="0" r="0" b="-26396"/>
              </a:stretch>
            </a:blipFill>
          </p:spPr>
        </p:sp>
      </p:grpSp>
      <p:grpSp>
        <p:nvGrpSpPr>
          <p:cNvPr name="Group 7" id="7"/>
          <p:cNvGrpSpPr>
            <a:grpSpLocks noChangeAspect="true"/>
          </p:cNvGrpSpPr>
          <p:nvPr/>
        </p:nvGrpSpPr>
        <p:grpSpPr>
          <a:xfrm rot="0">
            <a:off x="9208201" y="4065560"/>
            <a:ext cx="2960881" cy="2960544"/>
            <a:chOff x="0" y="0"/>
            <a:chExt cx="6350013" cy="6349289"/>
          </a:xfrm>
        </p:grpSpPr>
        <p:sp>
          <p:nvSpPr>
            <p:cNvPr name="Freeform 8" id="8"/>
            <p:cNvSpPr/>
            <p:nvPr/>
          </p:nvSpPr>
          <p:spPr>
            <a:xfrm flipH="false" flipV="false" rot="0">
              <a:off x="-95250" y="-95136"/>
              <a:ext cx="6540525" cy="6539573"/>
            </a:xfrm>
            <a:custGeom>
              <a:avLst/>
              <a:gdLst/>
              <a:ahLst/>
              <a:cxnLst/>
              <a:rect r="r" b="b" t="t" l="l"/>
              <a:pathLst>
                <a:path h="6539573" w="6540525">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5"/>
              <a:stretch>
                <a:fillRect l="0" t="-20804" r="0" b="-20804"/>
              </a:stretch>
            </a:blipFill>
          </p:spPr>
        </p:sp>
      </p:grpSp>
      <p:grpSp>
        <p:nvGrpSpPr>
          <p:cNvPr name="Group 9" id="9"/>
          <p:cNvGrpSpPr>
            <a:grpSpLocks noChangeAspect="true"/>
          </p:cNvGrpSpPr>
          <p:nvPr/>
        </p:nvGrpSpPr>
        <p:grpSpPr>
          <a:xfrm rot="0">
            <a:off x="13150060" y="4065560"/>
            <a:ext cx="2960881" cy="2960544"/>
            <a:chOff x="0" y="0"/>
            <a:chExt cx="6350013" cy="6349289"/>
          </a:xfrm>
        </p:grpSpPr>
        <p:sp>
          <p:nvSpPr>
            <p:cNvPr name="Freeform 10" id="10"/>
            <p:cNvSpPr/>
            <p:nvPr/>
          </p:nvSpPr>
          <p:spPr>
            <a:xfrm flipH="false" flipV="false" rot="0">
              <a:off x="-95250" y="-95136"/>
              <a:ext cx="6540525" cy="6539573"/>
            </a:xfrm>
            <a:custGeom>
              <a:avLst/>
              <a:gdLst/>
              <a:ahLst/>
              <a:cxnLst/>
              <a:rect r="r" b="b" t="t" l="l"/>
              <a:pathLst>
                <a:path h="6539573" w="6540525">
                  <a:moveTo>
                    <a:pt x="5684545" y="1101865"/>
                  </a:moveTo>
                  <a:cubicBezTo>
                    <a:pt x="5560364" y="886829"/>
                    <a:pt x="5335181" y="766521"/>
                    <a:pt x="5103533" y="766356"/>
                  </a:cubicBezTo>
                  <a:lnTo>
                    <a:pt x="5103571" y="766318"/>
                  </a:lnTo>
                  <a:cubicBezTo>
                    <a:pt x="4871923" y="766115"/>
                    <a:pt x="4646701" y="645821"/>
                    <a:pt x="4522559" y="430810"/>
                  </a:cubicBezTo>
                  <a:cubicBezTo>
                    <a:pt x="4337317" y="109919"/>
                    <a:pt x="3927030" y="0"/>
                    <a:pt x="3606140" y="185281"/>
                  </a:cubicBezTo>
                  <a:lnTo>
                    <a:pt x="3606089" y="185319"/>
                  </a:lnTo>
                  <a:lnTo>
                    <a:pt x="3606089" y="185115"/>
                  </a:lnTo>
                  <a:cubicBezTo>
                    <a:pt x="3406788" y="299936"/>
                    <a:pt x="3153854" y="309029"/>
                    <a:pt x="2939771" y="187630"/>
                  </a:cubicBezTo>
                  <a:cubicBezTo>
                    <a:pt x="2836743" y="126902"/>
                    <a:pt x="2719296" y="94958"/>
                    <a:pt x="2599703" y="95136"/>
                  </a:cubicBezTo>
                  <a:cubicBezTo>
                    <a:pt x="2351405" y="95136"/>
                    <a:pt x="2134641" y="230048"/>
                    <a:pt x="2018614" y="430568"/>
                  </a:cubicBezTo>
                  <a:lnTo>
                    <a:pt x="2018614" y="430530"/>
                  </a:lnTo>
                  <a:cubicBezTo>
                    <a:pt x="1902625" y="631012"/>
                    <a:pt x="1685811" y="765925"/>
                    <a:pt x="1437551" y="765925"/>
                  </a:cubicBezTo>
                  <a:cubicBezTo>
                    <a:pt x="1067029" y="765925"/>
                    <a:pt x="766686" y="1066267"/>
                    <a:pt x="766686" y="1436789"/>
                  </a:cubicBezTo>
                  <a:lnTo>
                    <a:pt x="766686" y="1436866"/>
                  </a:lnTo>
                  <a:lnTo>
                    <a:pt x="766483" y="1436789"/>
                  </a:lnTo>
                  <a:cubicBezTo>
                    <a:pt x="766280" y="1666672"/>
                    <a:pt x="647802" y="1890154"/>
                    <a:pt x="435902" y="2014906"/>
                  </a:cubicBezTo>
                  <a:cubicBezTo>
                    <a:pt x="331646" y="2073744"/>
                    <a:pt x="245134" y="2159541"/>
                    <a:pt x="185433" y="2263305"/>
                  </a:cubicBezTo>
                  <a:cubicBezTo>
                    <a:pt x="61277" y="2478367"/>
                    <a:pt x="69723" y="2733523"/>
                    <a:pt x="185395" y="2934246"/>
                  </a:cubicBezTo>
                  <a:lnTo>
                    <a:pt x="185357" y="2934246"/>
                  </a:lnTo>
                  <a:cubicBezTo>
                    <a:pt x="300939" y="3134932"/>
                    <a:pt x="309385" y="3390113"/>
                    <a:pt x="185230" y="3605149"/>
                  </a:cubicBezTo>
                  <a:cubicBezTo>
                    <a:pt x="0" y="3926002"/>
                    <a:pt x="109906" y="4336288"/>
                    <a:pt x="430797" y="4521569"/>
                  </a:cubicBezTo>
                  <a:lnTo>
                    <a:pt x="430835" y="4521607"/>
                  </a:lnTo>
                  <a:lnTo>
                    <a:pt x="430708" y="4521695"/>
                  </a:lnTo>
                  <a:cubicBezTo>
                    <a:pt x="631228" y="4637634"/>
                    <a:pt x="766077" y="4854448"/>
                    <a:pt x="766077" y="5102746"/>
                  </a:cubicBezTo>
                  <a:cubicBezTo>
                    <a:pt x="766077" y="5473268"/>
                    <a:pt x="1066419" y="5773611"/>
                    <a:pt x="1436929" y="5773611"/>
                  </a:cubicBezTo>
                  <a:cubicBezTo>
                    <a:pt x="1685239" y="5773611"/>
                    <a:pt x="1901965" y="5908497"/>
                    <a:pt x="2018030" y="6109018"/>
                  </a:cubicBezTo>
                  <a:cubicBezTo>
                    <a:pt x="2134019" y="6309449"/>
                    <a:pt x="2350821" y="6444425"/>
                    <a:pt x="2599093" y="6444425"/>
                  </a:cubicBezTo>
                  <a:cubicBezTo>
                    <a:pt x="2718685" y="6444579"/>
                    <a:pt x="2836127" y="6412633"/>
                    <a:pt x="2939161" y="6351918"/>
                  </a:cubicBezTo>
                  <a:cubicBezTo>
                    <a:pt x="3153194" y="6230544"/>
                    <a:pt x="3406191" y="6239637"/>
                    <a:pt x="3605479" y="6354496"/>
                  </a:cubicBezTo>
                  <a:lnTo>
                    <a:pt x="3605479" y="6354255"/>
                  </a:lnTo>
                  <a:lnTo>
                    <a:pt x="3605517" y="6354331"/>
                  </a:lnTo>
                  <a:cubicBezTo>
                    <a:pt x="3926408" y="6539573"/>
                    <a:pt x="4336694" y="6429617"/>
                    <a:pt x="4521987" y="6108764"/>
                  </a:cubicBezTo>
                  <a:cubicBezTo>
                    <a:pt x="4646130" y="5893766"/>
                    <a:pt x="4871314" y="5773446"/>
                    <a:pt x="5102961" y="5773281"/>
                  </a:cubicBezTo>
                  <a:lnTo>
                    <a:pt x="5102911" y="5773192"/>
                  </a:lnTo>
                  <a:cubicBezTo>
                    <a:pt x="5334558" y="5773027"/>
                    <a:pt x="5559780" y="5652707"/>
                    <a:pt x="5683885" y="5437709"/>
                  </a:cubicBezTo>
                  <a:cubicBezTo>
                    <a:pt x="5745010" y="5331855"/>
                    <a:pt x="5774017" y="5216234"/>
                    <a:pt x="5773890" y="5102213"/>
                  </a:cubicBezTo>
                  <a:lnTo>
                    <a:pt x="5773979" y="5102290"/>
                  </a:lnTo>
                  <a:cubicBezTo>
                    <a:pt x="5774182" y="4878846"/>
                    <a:pt x="5886145" y="4661358"/>
                    <a:pt x="6087059" y="4534828"/>
                  </a:cubicBezTo>
                  <a:cubicBezTo>
                    <a:pt x="6195364" y="4477881"/>
                    <a:pt x="6289357" y="4390620"/>
                    <a:pt x="6355029" y="4276866"/>
                  </a:cubicBezTo>
                  <a:cubicBezTo>
                    <a:pt x="6479222" y="4061753"/>
                    <a:pt x="6470777" y="3806572"/>
                    <a:pt x="6355118" y="3605886"/>
                  </a:cubicBezTo>
                  <a:lnTo>
                    <a:pt x="6355156" y="3605886"/>
                  </a:lnTo>
                  <a:cubicBezTo>
                    <a:pt x="6239535" y="3405201"/>
                    <a:pt x="6231077" y="3150020"/>
                    <a:pt x="6355245" y="2934971"/>
                  </a:cubicBezTo>
                  <a:cubicBezTo>
                    <a:pt x="6540525" y="2614080"/>
                    <a:pt x="6430568" y="2203832"/>
                    <a:pt x="6109677" y="2018552"/>
                  </a:cubicBezTo>
                  <a:lnTo>
                    <a:pt x="6109627" y="2018501"/>
                  </a:lnTo>
                  <a:lnTo>
                    <a:pt x="6109754" y="2018463"/>
                  </a:lnTo>
                  <a:cubicBezTo>
                    <a:pt x="5910847" y="1903375"/>
                    <a:pt x="5776557" y="1689088"/>
                    <a:pt x="5774436" y="1443267"/>
                  </a:cubicBezTo>
                  <a:cubicBezTo>
                    <a:pt x="5775604" y="1327265"/>
                    <a:pt x="5746686" y="1209536"/>
                    <a:pt x="5684545" y="1101865"/>
                  </a:cubicBezTo>
                </a:path>
              </a:pathLst>
            </a:custGeom>
            <a:blipFill>
              <a:blip r:embed="rId6"/>
              <a:stretch>
                <a:fillRect l="0" t="-5364" r="0" b="-31636"/>
              </a:stretch>
            </a:blipFill>
          </p:spPr>
        </p:sp>
      </p:grpSp>
      <p:sp>
        <p:nvSpPr>
          <p:cNvPr name="TextBox 11" id="11"/>
          <p:cNvSpPr txBox="true"/>
          <p:nvPr/>
        </p:nvSpPr>
        <p:spPr>
          <a:xfrm rot="0">
            <a:off x="5676618" y="1791504"/>
            <a:ext cx="6756386" cy="967259"/>
          </a:xfrm>
          <a:prstGeom prst="rect">
            <a:avLst/>
          </a:prstGeom>
        </p:spPr>
        <p:txBody>
          <a:bodyPr anchor="t" rtlCol="false" tIns="0" lIns="0" bIns="0" rIns="0">
            <a:spAutoFit/>
          </a:bodyPr>
          <a:lstStyle/>
          <a:p>
            <a:pPr algn="ctr">
              <a:lnSpc>
                <a:spcPts val="7940"/>
              </a:lnSpc>
            </a:pPr>
            <a:r>
              <a:rPr lang="en-US" b="true" sz="5672">
                <a:solidFill>
                  <a:srgbClr val="004AAD"/>
                </a:solidFill>
                <a:latin typeface="League Spartan"/>
                <a:ea typeface="League Spartan"/>
                <a:cs typeface="League Spartan"/>
                <a:sym typeface="League Spartan"/>
              </a:rPr>
              <a:t>TEAM MEMBERS</a:t>
            </a:r>
          </a:p>
        </p:txBody>
      </p:sp>
      <p:sp>
        <p:nvSpPr>
          <p:cNvPr name="TextBox 12" id="12"/>
          <p:cNvSpPr txBox="true"/>
          <p:nvPr/>
        </p:nvSpPr>
        <p:spPr>
          <a:xfrm rot="0">
            <a:off x="4807203" y="7484958"/>
            <a:ext cx="4247608" cy="817378"/>
          </a:xfrm>
          <a:prstGeom prst="rect">
            <a:avLst/>
          </a:prstGeom>
        </p:spPr>
        <p:txBody>
          <a:bodyPr anchor="t" rtlCol="false" tIns="0" lIns="0" bIns="0" rIns="0">
            <a:spAutoFit/>
          </a:bodyPr>
          <a:lstStyle/>
          <a:p>
            <a:pPr algn="ctr">
              <a:lnSpc>
                <a:spcPts val="3247"/>
              </a:lnSpc>
            </a:pPr>
            <a:r>
              <a:rPr lang="en-US" sz="2319" b="true">
                <a:solidFill>
                  <a:srgbClr val="000000"/>
                </a:solidFill>
                <a:latin typeface="Poppins Bold"/>
                <a:ea typeface="Poppins Bold"/>
                <a:cs typeface="Poppins Bold"/>
                <a:sym typeface="Poppins Bold"/>
              </a:rPr>
              <a:t>P.SNEHITA</a:t>
            </a:r>
          </a:p>
          <a:p>
            <a:pPr algn="ctr">
              <a:lnSpc>
                <a:spcPts val="3247"/>
              </a:lnSpc>
              <a:spcBef>
                <a:spcPct val="0"/>
              </a:spcBef>
            </a:pPr>
            <a:r>
              <a:rPr lang="en-US" b="true" sz="2319">
                <a:solidFill>
                  <a:srgbClr val="000000"/>
                </a:solidFill>
                <a:latin typeface="Poppins Bold"/>
                <a:ea typeface="Poppins Bold"/>
                <a:cs typeface="Poppins Bold"/>
                <a:sym typeface="Poppins Bold"/>
              </a:rPr>
              <a:t> REDDY</a:t>
            </a:r>
          </a:p>
        </p:txBody>
      </p:sp>
      <p:sp>
        <p:nvSpPr>
          <p:cNvPr name="TextBox 13" id="13"/>
          <p:cNvSpPr txBox="true"/>
          <p:nvPr/>
        </p:nvSpPr>
        <p:spPr>
          <a:xfrm rot="0">
            <a:off x="631302" y="7521404"/>
            <a:ext cx="4247608" cy="400818"/>
          </a:xfrm>
          <a:prstGeom prst="rect">
            <a:avLst/>
          </a:prstGeom>
        </p:spPr>
        <p:txBody>
          <a:bodyPr anchor="t" rtlCol="false" tIns="0" lIns="0" bIns="0" rIns="0">
            <a:spAutoFit/>
          </a:bodyPr>
          <a:lstStyle/>
          <a:p>
            <a:pPr algn="ctr">
              <a:lnSpc>
                <a:spcPts val="3107"/>
              </a:lnSpc>
              <a:spcBef>
                <a:spcPct val="0"/>
              </a:spcBef>
            </a:pPr>
            <a:r>
              <a:rPr lang="en-US" b="true" sz="2219">
                <a:solidFill>
                  <a:srgbClr val="000000"/>
                </a:solidFill>
                <a:latin typeface="Poppins Bold"/>
                <a:ea typeface="Poppins Bold"/>
                <a:cs typeface="Poppins Bold"/>
                <a:sym typeface="Poppins Bold"/>
              </a:rPr>
              <a:t>CH.TANUJA</a:t>
            </a:r>
          </a:p>
        </p:txBody>
      </p:sp>
      <p:sp>
        <p:nvSpPr>
          <p:cNvPr name="TextBox 14" id="14"/>
          <p:cNvSpPr txBox="true"/>
          <p:nvPr/>
        </p:nvSpPr>
        <p:spPr>
          <a:xfrm rot="0">
            <a:off x="8411448" y="7530929"/>
            <a:ext cx="4247608" cy="407803"/>
          </a:xfrm>
          <a:prstGeom prst="rect">
            <a:avLst/>
          </a:prstGeom>
        </p:spPr>
        <p:txBody>
          <a:bodyPr anchor="t" rtlCol="false" tIns="0" lIns="0" bIns="0" rIns="0">
            <a:spAutoFit/>
          </a:bodyPr>
          <a:lstStyle/>
          <a:p>
            <a:pPr algn="ctr">
              <a:lnSpc>
                <a:spcPts val="3247"/>
              </a:lnSpc>
              <a:spcBef>
                <a:spcPct val="0"/>
              </a:spcBef>
            </a:pPr>
            <a:r>
              <a:rPr lang="en-US" b="true" sz="2319">
                <a:solidFill>
                  <a:srgbClr val="000000"/>
                </a:solidFill>
                <a:latin typeface="Poppins Bold"/>
                <a:ea typeface="Poppins Bold"/>
                <a:cs typeface="Poppins Bold"/>
                <a:sym typeface="Poppins Bold"/>
              </a:rPr>
              <a:t>M.APARNA</a:t>
            </a:r>
          </a:p>
        </p:txBody>
      </p:sp>
      <p:sp>
        <p:nvSpPr>
          <p:cNvPr name="TextBox 15" id="15"/>
          <p:cNvSpPr txBox="true"/>
          <p:nvPr/>
        </p:nvSpPr>
        <p:spPr>
          <a:xfrm rot="0">
            <a:off x="12433004" y="7355602"/>
            <a:ext cx="4247608" cy="407803"/>
          </a:xfrm>
          <a:prstGeom prst="rect">
            <a:avLst/>
          </a:prstGeom>
        </p:spPr>
        <p:txBody>
          <a:bodyPr anchor="t" rtlCol="false" tIns="0" lIns="0" bIns="0" rIns="0">
            <a:spAutoFit/>
          </a:bodyPr>
          <a:lstStyle/>
          <a:p>
            <a:pPr algn="ctr">
              <a:lnSpc>
                <a:spcPts val="3247"/>
              </a:lnSpc>
              <a:spcBef>
                <a:spcPct val="0"/>
              </a:spcBef>
            </a:pPr>
            <a:r>
              <a:rPr lang="en-US" b="true" sz="2319">
                <a:solidFill>
                  <a:srgbClr val="000000"/>
                </a:solidFill>
                <a:latin typeface="Poppins Bold"/>
                <a:ea typeface="Poppins Bold"/>
                <a:cs typeface="Poppins Bold"/>
                <a:sym typeface="Poppins Bold"/>
              </a:rPr>
              <a:t>G.UMAMAHESWARI</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DAGxa3F9BTA</dc:identifier>
  <dcterms:modified xsi:type="dcterms:W3CDTF">2011-08-01T06:04:30Z</dcterms:modified>
  <cp:revision>1</cp:revision>
  <dc:title>Blue &amp; white company profile presentation</dc:title>
</cp:coreProperties>
</file>

<file path=docProps/thumbnail.jpeg>
</file>